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2FD96-F22F-44F3-9BE8-810A0558E0D5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0E85A-A4EA-47DC-B0AF-E870BB0A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8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76488" y="547688"/>
            <a:ext cx="4872037" cy="2740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55F7B-8217-4A94-930C-1F0F81FB4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5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9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2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68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31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350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9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2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6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9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02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45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5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3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33" indent="0">
              <a:buNone/>
              <a:defRPr sz="2666" b="1"/>
            </a:lvl2pPr>
            <a:lvl3pPr marL="1218866" indent="0">
              <a:buNone/>
              <a:defRPr sz="2399" b="1"/>
            </a:lvl3pPr>
            <a:lvl4pPr marL="1828297" indent="0">
              <a:buNone/>
              <a:defRPr sz="2133" b="1"/>
            </a:lvl4pPr>
            <a:lvl5pPr marL="2437729" indent="0">
              <a:buNone/>
              <a:defRPr sz="2133" b="1"/>
            </a:lvl5pPr>
            <a:lvl6pPr marL="3047162" indent="0">
              <a:buNone/>
              <a:defRPr sz="2133" b="1"/>
            </a:lvl6pPr>
            <a:lvl7pPr marL="3656595" indent="0">
              <a:buNone/>
              <a:defRPr sz="2133" b="1"/>
            </a:lvl7pPr>
            <a:lvl8pPr marL="4266027" indent="0">
              <a:buNone/>
              <a:defRPr sz="2133" b="1"/>
            </a:lvl8pPr>
            <a:lvl9pPr marL="487545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33" indent="0">
              <a:buNone/>
              <a:defRPr sz="2666" b="1"/>
            </a:lvl2pPr>
            <a:lvl3pPr marL="1218866" indent="0">
              <a:buNone/>
              <a:defRPr sz="2399" b="1"/>
            </a:lvl3pPr>
            <a:lvl4pPr marL="1828297" indent="0">
              <a:buNone/>
              <a:defRPr sz="2133" b="1"/>
            </a:lvl4pPr>
            <a:lvl5pPr marL="2437729" indent="0">
              <a:buNone/>
              <a:defRPr sz="2133" b="1"/>
            </a:lvl5pPr>
            <a:lvl6pPr marL="3047162" indent="0">
              <a:buNone/>
              <a:defRPr sz="2133" b="1"/>
            </a:lvl6pPr>
            <a:lvl7pPr marL="3656595" indent="0">
              <a:buNone/>
              <a:defRPr sz="2133" b="1"/>
            </a:lvl7pPr>
            <a:lvl8pPr marL="4266027" indent="0">
              <a:buNone/>
              <a:defRPr sz="2133" b="1"/>
            </a:lvl8pPr>
            <a:lvl9pPr marL="487545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7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8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84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33" indent="0">
              <a:buNone/>
              <a:defRPr sz="1600"/>
            </a:lvl2pPr>
            <a:lvl3pPr marL="1218866" indent="0">
              <a:buNone/>
              <a:defRPr sz="1333"/>
            </a:lvl3pPr>
            <a:lvl4pPr marL="1828297" indent="0">
              <a:buNone/>
              <a:defRPr sz="1200"/>
            </a:lvl4pPr>
            <a:lvl5pPr marL="2437729" indent="0">
              <a:buNone/>
              <a:defRPr sz="1200"/>
            </a:lvl5pPr>
            <a:lvl6pPr marL="3047162" indent="0">
              <a:buNone/>
              <a:defRPr sz="1200"/>
            </a:lvl6pPr>
            <a:lvl7pPr marL="3656595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93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33" indent="0">
              <a:buNone/>
              <a:defRPr sz="3732"/>
            </a:lvl2pPr>
            <a:lvl3pPr marL="1218866" indent="0">
              <a:buNone/>
              <a:defRPr sz="3199"/>
            </a:lvl3pPr>
            <a:lvl4pPr marL="1828297" indent="0">
              <a:buNone/>
              <a:defRPr sz="2666"/>
            </a:lvl4pPr>
            <a:lvl5pPr marL="2437729" indent="0">
              <a:buNone/>
              <a:defRPr sz="2666"/>
            </a:lvl5pPr>
            <a:lvl6pPr marL="3047162" indent="0">
              <a:buNone/>
              <a:defRPr sz="2666"/>
            </a:lvl6pPr>
            <a:lvl7pPr marL="3656595" indent="0">
              <a:buNone/>
              <a:defRPr sz="2666"/>
            </a:lvl7pPr>
            <a:lvl8pPr marL="4266027" indent="0">
              <a:buNone/>
              <a:defRPr sz="2666"/>
            </a:lvl8pPr>
            <a:lvl9pPr marL="4875459" indent="0">
              <a:buNone/>
              <a:defRPr sz="2666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3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33" indent="0">
              <a:buNone/>
              <a:defRPr sz="1600"/>
            </a:lvl2pPr>
            <a:lvl3pPr marL="1218866" indent="0">
              <a:buNone/>
              <a:defRPr sz="1333"/>
            </a:lvl3pPr>
            <a:lvl4pPr marL="1828297" indent="0">
              <a:buNone/>
              <a:defRPr sz="1200"/>
            </a:lvl4pPr>
            <a:lvl5pPr marL="2437729" indent="0">
              <a:buNone/>
              <a:defRPr sz="1200"/>
            </a:lvl5pPr>
            <a:lvl6pPr marL="3047162" indent="0">
              <a:buNone/>
              <a:defRPr sz="1200"/>
            </a:lvl6pPr>
            <a:lvl7pPr marL="3656595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55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1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4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66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62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26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7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74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66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66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90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01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5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33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6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02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36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67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04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38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472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36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66"/>
            </a:lvl2pPr>
            <a:lvl3pPr marL="914171" indent="0">
              <a:buNone/>
              <a:defRPr sz="1200"/>
            </a:lvl3pPr>
            <a:lvl4pPr marL="1371257" indent="0">
              <a:buNone/>
              <a:defRPr sz="1066"/>
            </a:lvl4pPr>
            <a:lvl5pPr marL="1828343" indent="0">
              <a:buNone/>
              <a:defRPr sz="1066"/>
            </a:lvl5pPr>
            <a:lvl6pPr marL="2285429" indent="0">
              <a:buNone/>
              <a:defRPr sz="1066"/>
            </a:lvl6pPr>
            <a:lvl7pPr marL="2742514" indent="0">
              <a:buNone/>
              <a:defRPr sz="1066"/>
            </a:lvl7pPr>
            <a:lvl8pPr marL="3199600" indent="0">
              <a:buNone/>
              <a:defRPr sz="1066"/>
            </a:lvl8pPr>
            <a:lvl9pPr marL="3656686" indent="0">
              <a:buNone/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13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66"/>
            </a:lvl2pPr>
            <a:lvl3pPr marL="914171" indent="0">
              <a:buNone/>
              <a:defRPr sz="1200"/>
            </a:lvl3pPr>
            <a:lvl4pPr marL="1371257" indent="0">
              <a:buNone/>
              <a:defRPr sz="1066"/>
            </a:lvl4pPr>
            <a:lvl5pPr marL="1828343" indent="0">
              <a:buNone/>
              <a:defRPr sz="1066"/>
            </a:lvl5pPr>
            <a:lvl6pPr marL="2285429" indent="0">
              <a:buNone/>
              <a:defRPr sz="1066"/>
            </a:lvl6pPr>
            <a:lvl7pPr marL="2742514" indent="0">
              <a:buNone/>
              <a:defRPr sz="1066"/>
            </a:lvl7pPr>
            <a:lvl8pPr marL="3199600" indent="0">
              <a:buNone/>
              <a:defRPr sz="1066"/>
            </a:lvl8pPr>
            <a:lvl9pPr marL="3656686" indent="0">
              <a:buNone/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22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7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9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0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38" indent="0">
              <a:buNone/>
              <a:defRPr sz="2666" b="1"/>
            </a:lvl2pPr>
            <a:lvl3pPr marL="1218686" indent="0">
              <a:buNone/>
              <a:defRPr sz="2399" b="1"/>
            </a:lvl3pPr>
            <a:lvl4pPr marL="1828026" indent="0">
              <a:buNone/>
              <a:defRPr sz="2133" b="1"/>
            </a:lvl4pPr>
            <a:lvl5pPr marL="2437369" indent="0">
              <a:buNone/>
              <a:defRPr sz="2133" b="1"/>
            </a:lvl5pPr>
            <a:lvl6pPr marL="3046706" indent="0">
              <a:buNone/>
              <a:defRPr sz="2133" b="1"/>
            </a:lvl6pPr>
            <a:lvl7pPr marL="3656044" indent="0">
              <a:buNone/>
              <a:defRPr sz="2133" b="1"/>
            </a:lvl7pPr>
            <a:lvl8pPr marL="4265387" indent="0">
              <a:buNone/>
              <a:defRPr sz="2133" b="1"/>
            </a:lvl8pPr>
            <a:lvl9pPr marL="487472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38" indent="0">
              <a:buNone/>
              <a:defRPr sz="2666" b="1"/>
            </a:lvl2pPr>
            <a:lvl3pPr marL="1218686" indent="0">
              <a:buNone/>
              <a:defRPr sz="2399" b="1"/>
            </a:lvl3pPr>
            <a:lvl4pPr marL="1828026" indent="0">
              <a:buNone/>
              <a:defRPr sz="2133" b="1"/>
            </a:lvl4pPr>
            <a:lvl5pPr marL="2437369" indent="0">
              <a:buNone/>
              <a:defRPr sz="2133" b="1"/>
            </a:lvl5pPr>
            <a:lvl6pPr marL="3046706" indent="0">
              <a:buNone/>
              <a:defRPr sz="2133" b="1"/>
            </a:lvl6pPr>
            <a:lvl7pPr marL="3656044" indent="0">
              <a:buNone/>
              <a:defRPr sz="2133" b="1"/>
            </a:lvl7pPr>
            <a:lvl8pPr marL="4265387" indent="0">
              <a:buNone/>
              <a:defRPr sz="2133" b="1"/>
            </a:lvl8pPr>
            <a:lvl9pPr marL="487472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0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4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4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338" indent="0">
              <a:buNone/>
              <a:defRPr sz="1600"/>
            </a:lvl2pPr>
            <a:lvl3pPr marL="1218686" indent="0">
              <a:buNone/>
              <a:defRPr sz="1333"/>
            </a:lvl3pPr>
            <a:lvl4pPr marL="1828026" indent="0">
              <a:buNone/>
              <a:defRPr sz="1200"/>
            </a:lvl4pPr>
            <a:lvl5pPr marL="2437369" indent="0">
              <a:buNone/>
              <a:defRPr sz="1200"/>
            </a:lvl5pPr>
            <a:lvl6pPr marL="3046706" indent="0">
              <a:buNone/>
              <a:defRPr sz="1200"/>
            </a:lvl6pPr>
            <a:lvl7pPr marL="3656044" indent="0">
              <a:buNone/>
              <a:defRPr sz="1200"/>
            </a:lvl7pPr>
            <a:lvl8pPr marL="4265387" indent="0">
              <a:buNone/>
              <a:defRPr sz="1200"/>
            </a:lvl8pPr>
            <a:lvl9pPr marL="487472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9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338" indent="0">
              <a:buNone/>
              <a:defRPr sz="3732"/>
            </a:lvl2pPr>
            <a:lvl3pPr marL="1218686" indent="0">
              <a:buNone/>
              <a:defRPr sz="3199"/>
            </a:lvl3pPr>
            <a:lvl4pPr marL="1828026" indent="0">
              <a:buNone/>
              <a:defRPr sz="2666"/>
            </a:lvl4pPr>
            <a:lvl5pPr marL="2437369" indent="0">
              <a:buNone/>
              <a:defRPr sz="2666"/>
            </a:lvl5pPr>
            <a:lvl6pPr marL="3046706" indent="0">
              <a:buNone/>
              <a:defRPr sz="2666"/>
            </a:lvl6pPr>
            <a:lvl7pPr marL="3656044" indent="0">
              <a:buNone/>
              <a:defRPr sz="2666"/>
            </a:lvl7pPr>
            <a:lvl8pPr marL="4265387" indent="0">
              <a:buNone/>
              <a:defRPr sz="2666"/>
            </a:lvl8pPr>
            <a:lvl9pPr marL="4874728" indent="0">
              <a:buNone/>
              <a:defRPr sz="2666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8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338" indent="0">
              <a:buNone/>
              <a:defRPr sz="1600"/>
            </a:lvl2pPr>
            <a:lvl3pPr marL="1218686" indent="0">
              <a:buNone/>
              <a:defRPr sz="1333"/>
            </a:lvl3pPr>
            <a:lvl4pPr marL="1828026" indent="0">
              <a:buNone/>
              <a:defRPr sz="1200"/>
            </a:lvl4pPr>
            <a:lvl5pPr marL="2437369" indent="0">
              <a:buNone/>
              <a:defRPr sz="1200"/>
            </a:lvl5pPr>
            <a:lvl6pPr marL="3046706" indent="0">
              <a:buNone/>
              <a:defRPr sz="1200"/>
            </a:lvl6pPr>
            <a:lvl7pPr marL="3656044" indent="0">
              <a:buNone/>
              <a:defRPr sz="1200"/>
            </a:lvl7pPr>
            <a:lvl8pPr marL="4265387" indent="0">
              <a:buNone/>
              <a:defRPr sz="1200"/>
            </a:lvl8pPr>
            <a:lvl9pPr marL="487472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6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686"/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86"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68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686"/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8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2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686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457004" indent="-457004" algn="l" defTabSz="1218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990183" indent="-380839" algn="l" defTabSz="1218686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523354" indent="-304668" algn="l" defTabSz="1218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2132693" indent="-304668" algn="l" defTabSz="1218686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742037" indent="-304668" algn="l" defTabSz="1218686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3351374" indent="-304668" algn="l" defTabSz="1218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719" indent="-304668" algn="l" defTabSz="1218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060" indent="-304668" algn="l" defTabSz="1218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399" indent="-304668" algn="l" defTabSz="12186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38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86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6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369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6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044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8" algn="l" defTabSz="121868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78969-3AF7-7843-B255-749D3E33778E}" type="datetimeFigureOut">
              <a:rPr lang="en-US" smtClean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D1060-AF63-334F-B136-76B73BF672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1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433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75" indent="-457075" algn="l" defTabSz="609433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27" indent="-380895" algn="l" defTabSz="609433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2" indent="-304716" algn="l" defTabSz="60943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6" algn="l" defTabSz="609433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445" indent="-304716" algn="l" defTabSz="609433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4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6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C5399E4E-B175-4537-9AC5-9A650EDB1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817F83FF-9020-4E10-8208-D9F218E3C6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microsoft.com/office/2007/relationships/hdphoto" Target="../media/hdphoto11.wdp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410180"/>
            <a:ext cx="12188825" cy="40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90" y="1952287"/>
            <a:ext cx="6887366" cy="2315877"/>
          </a:xfrm>
          <a:prstGeom prst="rect">
            <a:avLst/>
          </a:prstGeom>
          <a:noFill/>
          <a:effectLst>
            <a:glow rad="927100">
              <a:schemeClr val="bg2">
                <a:lumMod val="75000"/>
                <a:alpha val="35000"/>
              </a:schemeClr>
            </a:glow>
            <a:outerShdw blurRad="1778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1154747" y="4112590"/>
            <a:ext cx="7761413" cy="1376785"/>
          </a:xfrm>
          <a:prstGeom prst="rect">
            <a:avLst/>
          </a:prstGeom>
        </p:spPr>
        <p:txBody>
          <a:bodyPr lIns="121870" tIns="60935" rIns="121870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95">
              <a:lnSpc>
                <a:spcPts val="3812"/>
              </a:lnSpc>
              <a:buNone/>
            </a:pPr>
            <a:r>
              <a:rPr lang="en-US" sz="3732" b="1" dirty="0">
                <a:solidFill>
                  <a:prstClr val="black"/>
                </a:solidFill>
                <a:latin typeface="Calibri"/>
              </a:rPr>
              <a:t>                 and</a:t>
            </a:r>
          </a:p>
          <a:p>
            <a:pPr marL="0" indent="0" algn="ctr" defTabSz="1218895">
              <a:lnSpc>
                <a:spcPts val="3812"/>
              </a:lnSpc>
              <a:buNone/>
            </a:pPr>
            <a:r>
              <a:rPr lang="en-US" sz="3732" b="1" dirty="0">
                <a:solidFill>
                  <a:prstClr val="black"/>
                </a:solidFill>
                <a:latin typeface="Calibri"/>
              </a:rPr>
              <a:t>Transitions Lifestyle System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15751" y="611574"/>
            <a:ext cx="10360501" cy="853852"/>
          </a:xfrm>
          <a:prstGeom prst="rect">
            <a:avLst/>
          </a:prstGeom>
        </p:spPr>
        <p:txBody>
          <a:bodyPr lIns="121870" tIns="60935" rIns="121870" bIns="609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95"/>
            <a:r>
              <a:rPr lang="en-US" sz="3732" dirty="0">
                <a:solidFill>
                  <a:prstClr val="white"/>
                </a:solidFill>
                <a:latin typeface="Calibri"/>
              </a:rPr>
              <a:t>The Sky is the Limit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503813-9A18-174A-825D-C5268E09F86D}"/>
              </a:ext>
            </a:extLst>
          </p:cNvPr>
          <p:cNvSpPr txBox="1">
            <a:spLocks/>
          </p:cNvSpPr>
          <p:nvPr/>
        </p:nvSpPr>
        <p:spPr>
          <a:xfrm>
            <a:off x="2215295" y="1410179"/>
            <a:ext cx="7761413" cy="687208"/>
          </a:xfrm>
          <a:prstGeom prst="rect">
            <a:avLst/>
          </a:prstGeom>
        </p:spPr>
        <p:txBody>
          <a:bodyPr lIns="121870" tIns="60935" rIns="121870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95">
              <a:buNone/>
            </a:pPr>
            <a:r>
              <a:rPr lang="en-US" sz="3732" b="1" dirty="0">
                <a:solidFill>
                  <a:prstClr val="black"/>
                </a:solidFill>
                <a:latin typeface="Calibri"/>
              </a:rPr>
              <a:t>with the</a:t>
            </a:r>
          </a:p>
        </p:txBody>
      </p:sp>
    </p:spTree>
    <p:extLst>
      <p:ext uri="{BB962C8B-B14F-4D97-AF65-F5344CB8AC3E}">
        <p14:creationId xmlns:p14="http://schemas.microsoft.com/office/powerpoint/2010/main" val="34889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410180"/>
            <a:ext cx="12188825" cy="40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90" y="1952287"/>
            <a:ext cx="6887366" cy="2315877"/>
          </a:xfrm>
          <a:prstGeom prst="rect">
            <a:avLst/>
          </a:prstGeom>
          <a:noFill/>
          <a:effectLst>
            <a:glow rad="927100">
              <a:schemeClr val="bg2">
                <a:lumMod val="75000"/>
                <a:alpha val="35000"/>
              </a:schemeClr>
            </a:glow>
            <a:outerShdw blurRad="1778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1154747" y="4112590"/>
            <a:ext cx="7761413" cy="1376785"/>
          </a:xfrm>
          <a:prstGeom prst="rect">
            <a:avLst/>
          </a:prstGeom>
        </p:spPr>
        <p:txBody>
          <a:bodyPr lIns="121870" tIns="60935" rIns="121870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95">
              <a:lnSpc>
                <a:spcPts val="3812"/>
              </a:lnSpc>
              <a:buNone/>
            </a:pPr>
            <a:r>
              <a:rPr lang="en-US" sz="3732" b="1" dirty="0">
                <a:solidFill>
                  <a:prstClr val="black"/>
                </a:solidFill>
                <a:latin typeface="Calibri" panose="020F0502020204030204" pitchFamily="34" charset="0"/>
              </a:rPr>
              <a:t>                 and</a:t>
            </a:r>
          </a:p>
          <a:p>
            <a:pPr marL="0" indent="0" algn="ctr" defTabSz="1218895">
              <a:lnSpc>
                <a:spcPts val="3812"/>
              </a:lnSpc>
              <a:buNone/>
            </a:pPr>
            <a:r>
              <a:rPr lang="en-US" sz="3732" b="1" dirty="0">
                <a:solidFill>
                  <a:prstClr val="black"/>
                </a:solidFill>
                <a:latin typeface="Calibri" panose="020F0502020204030204" pitchFamily="34" charset="0"/>
              </a:rPr>
              <a:t>Transitions Lifestyle System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15751" y="611574"/>
            <a:ext cx="10360501" cy="853852"/>
          </a:xfrm>
          <a:prstGeom prst="rect">
            <a:avLst/>
          </a:prstGeom>
        </p:spPr>
        <p:txBody>
          <a:bodyPr lIns="121870" tIns="60935" rIns="121870" bIns="609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95"/>
            <a:r>
              <a:rPr lang="en-US" sz="3732" dirty="0">
                <a:solidFill>
                  <a:prstClr val="white"/>
                </a:solidFill>
                <a:latin typeface="Calibri" panose="020F0502020204030204" pitchFamily="34" charset="0"/>
              </a:rPr>
              <a:t>The Sky is the Limit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503813-9A18-174A-825D-C5268E09F86D}"/>
              </a:ext>
            </a:extLst>
          </p:cNvPr>
          <p:cNvSpPr txBox="1">
            <a:spLocks/>
          </p:cNvSpPr>
          <p:nvPr/>
        </p:nvSpPr>
        <p:spPr>
          <a:xfrm>
            <a:off x="2215295" y="1410179"/>
            <a:ext cx="7761413" cy="687208"/>
          </a:xfrm>
          <a:prstGeom prst="rect">
            <a:avLst/>
          </a:prstGeom>
        </p:spPr>
        <p:txBody>
          <a:bodyPr lIns="121870" tIns="60935" rIns="121870" bIns="6093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95">
              <a:buNone/>
            </a:pPr>
            <a:r>
              <a:rPr lang="en-US" sz="3732" b="1" dirty="0">
                <a:solidFill>
                  <a:prstClr val="black"/>
                </a:solidFill>
                <a:latin typeface="Calibri" panose="020F0502020204030204" pitchFamily="34" charset="0"/>
              </a:rPr>
              <a:t>with the</a:t>
            </a:r>
          </a:p>
        </p:txBody>
      </p:sp>
    </p:spTree>
    <p:extLst>
      <p:ext uri="{BB962C8B-B14F-4D97-AF65-F5344CB8AC3E}">
        <p14:creationId xmlns:p14="http://schemas.microsoft.com/office/powerpoint/2010/main" val="119687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588" y="894"/>
            <a:ext cx="12188825" cy="6881607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0" tIns="60935" rIns="121870" bIns="60935" rtlCol="0" anchor="ctr"/>
          <a:lstStyle/>
          <a:p>
            <a:pPr algn="ctr" defTabSz="1218686">
              <a:defRPr/>
            </a:pPr>
            <a:endParaRPr lang="en-US" sz="2399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81867" y="3632148"/>
            <a:ext cx="311819" cy="30472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29045" y="3530574"/>
            <a:ext cx="342298" cy="38824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186089" y="1678244"/>
            <a:ext cx="2193989" cy="2102572"/>
            <a:chOff x="1502837" y="2600943"/>
            <a:chExt cx="1479714" cy="1584959"/>
          </a:xfr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Oval 11"/>
            <p:cNvSpPr/>
            <p:nvPr/>
          </p:nvSpPr>
          <p:spPr>
            <a:xfrm>
              <a:off x="1502837" y="2600943"/>
              <a:ext cx="1479714" cy="1584959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0">
                <a:defRPr/>
              </a:pPr>
              <a:endParaRPr lang="en-US" sz="186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2022110" y="3570279"/>
              <a:ext cx="26879" cy="54684"/>
              <a:chOff x="377" y="1991"/>
              <a:chExt cx="29" cy="59"/>
            </a:xfrm>
            <a:grpFill/>
          </p:grpSpPr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77" y="1991"/>
                <a:ext cx="8" cy="17"/>
              </a:xfrm>
              <a:custGeom>
                <a:avLst/>
                <a:gdLst>
                  <a:gd name="T0" fmla="*/ 39 w 39"/>
                  <a:gd name="T1" fmla="*/ 0 h 85"/>
                  <a:gd name="T2" fmla="*/ 39 w 39"/>
                  <a:gd name="T3" fmla="*/ 85 h 85"/>
                  <a:gd name="T4" fmla="*/ 21 w 39"/>
                  <a:gd name="T5" fmla="*/ 75 h 85"/>
                  <a:gd name="T6" fmla="*/ 9 w 39"/>
                  <a:gd name="T7" fmla="*/ 66 h 85"/>
                  <a:gd name="T8" fmla="*/ 2 w 39"/>
                  <a:gd name="T9" fmla="*/ 54 h 85"/>
                  <a:gd name="T10" fmla="*/ 0 w 39"/>
                  <a:gd name="T11" fmla="*/ 39 h 85"/>
                  <a:gd name="T12" fmla="*/ 3 w 39"/>
                  <a:gd name="T13" fmla="*/ 24 h 85"/>
                  <a:gd name="T14" fmla="*/ 12 w 39"/>
                  <a:gd name="T15" fmla="*/ 14 h 85"/>
                  <a:gd name="T16" fmla="*/ 24 w 39"/>
                  <a:gd name="T17" fmla="*/ 5 h 85"/>
                  <a:gd name="T18" fmla="*/ 39 w 39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85">
                    <a:moveTo>
                      <a:pt x="39" y="0"/>
                    </a:moveTo>
                    <a:lnTo>
                      <a:pt x="39" y="85"/>
                    </a:lnTo>
                    <a:lnTo>
                      <a:pt x="21" y="75"/>
                    </a:lnTo>
                    <a:lnTo>
                      <a:pt x="9" y="66"/>
                    </a:lnTo>
                    <a:lnTo>
                      <a:pt x="2" y="54"/>
                    </a:lnTo>
                    <a:lnTo>
                      <a:pt x="0" y="39"/>
                    </a:lnTo>
                    <a:lnTo>
                      <a:pt x="3" y="24"/>
                    </a:lnTo>
                    <a:lnTo>
                      <a:pt x="12" y="14"/>
                    </a:lnTo>
                    <a:lnTo>
                      <a:pt x="24" y="5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121888" tIns="60944" rIns="121888" bIns="60944" numCol="1" anchor="ctr" anchorCtr="0" compatLnSpc="1">
                <a:prstTxWarp prst="textNoShape">
                  <a:avLst/>
                </a:prstTxWarp>
              </a:bodyPr>
              <a:lstStyle/>
              <a:p>
                <a:pPr defTabSz="913990">
                  <a:defRPr/>
                </a:pPr>
                <a:endParaRPr lang="en-US" sz="1866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398" y="2032"/>
                <a:ext cx="8" cy="18"/>
              </a:xfrm>
              <a:custGeom>
                <a:avLst/>
                <a:gdLst>
                  <a:gd name="T0" fmla="*/ 0 w 44"/>
                  <a:gd name="T1" fmla="*/ 0 h 88"/>
                  <a:gd name="T2" fmla="*/ 19 w 44"/>
                  <a:gd name="T3" fmla="*/ 10 h 88"/>
                  <a:gd name="T4" fmla="*/ 33 w 44"/>
                  <a:gd name="T5" fmla="*/ 19 h 88"/>
                  <a:gd name="T6" fmla="*/ 41 w 44"/>
                  <a:gd name="T7" fmla="*/ 31 h 88"/>
                  <a:gd name="T8" fmla="*/ 44 w 44"/>
                  <a:gd name="T9" fmla="*/ 46 h 88"/>
                  <a:gd name="T10" fmla="*/ 44 w 44"/>
                  <a:gd name="T11" fmla="*/ 51 h 88"/>
                  <a:gd name="T12" fmla="*/ 42 w 44"/>
                  <a:gd name="T13" fmla="*/ 58 h 88"/>
                  <a:gd name="T14" fmla="*/ 39 w 44"/>
                  <a:gd name="T15" fmla="*/ 67 h 88"/>
                  <a:gd name="T16" fmla="*/ 30 w 44"/>
                  <a:gd name="T17" fmla="*/ 75 h 88"/>
                  <a:gd name="T18" fmla="*/ 18 w 44"/>
                  <a:gd name="T19" fmla="*/ 82 h 88"/>
                  <a:gd name="T20" fmla="*/ 0 w 44"/>
                  <a:gd name="T21" fmla="*/ 88 h 88"/>
                  <a:gd name="T22" fmla="*/ 0 w 44"/>
                  <a:gd name="T2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88">
                    <a:moveTo>
                      <a:pt x="0" y="0"/>
                    </a:moveTo>
                    <a:lnTo>
                      <a:pt x="19" y="10"/>
                    </a:lnTo>
                    <a:lnTo>
                      <a:pt x="33" y="19"/>
                    </a:lnTo>
                    <a:lnTo>
                      <a:pt x="41" y="31"/>
                    </a:lnTo>
                    <a:lnTo>
                      <a:pt x="44" y="46"/>
                    </a:lnTo>
                    <a:lnTo>
                      <a:pt x="44" y="51"/>
                    </a:lnTo>
                    <a:lnTo>
                      <a:pt x="42" y="58"/>
                    </a:lnTo>
                    <a:lnTo>
                      <a:pt x="39" y="67"/>
                    </a:lnTo>
                    <a:lnTo>
                      <a:pt x="30" y="75"/>
                    </a:lnTo>
                    <a:lnTo>
                      <a:pt x="18" y="82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121888" tIns="60944" rIns="121888" bIns="60944" numCol="1" anchor="ctr" anchorCtr="0" compatLnSpc="1">
                <a:prstTxWarp prst="textNoShape">
                  <a:avLst/>
                </a:prstTxWarp>
              </a:bodyPr>
              <a:lstStyle/>
              <a:p>
                <a:pPr defTabSz="913990">
                  <a:defRPr/>
                </a:pPr>
                <a:endParaRPr lang="en-US" sz="1866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42" name="Oval 41"/>
          <p:cNvSpPr/>
          <p:nvPr/>
        </p:nvSpPr>
        <p:spPr>
          <a:xfrm>
            <a:off x="4206733" y="3656094"/>
            <a:ext cx="2193989" cy="21025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0" tIns="60935" rIns="121870" bIns="60935" rtlCol="0" anchor="ctr"/>
          <a:lstStyle/>
          <a:p>
            <a:pPr algn="ctr" defTabSz="913990">
              <a:defRPr/>
            </a:pPr>
            <a:endParaRPr lang="en-US" sz="1866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7884" y="356401"/>
            <a:ext cx="10273439" cy="1142702"/>
          </a:xfrm>
          <a:prstGeom prst="rect">
            <a:avLst/>
          </a:prstGeom>
        </p:spPr>
        <p:txBody>
          <a:bodyPr lIns="91400" tIns="45707" rIns="91400" bIns="45707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95">
              <a:lnSpc>
                <a:spcPct val="110000"/>
              </a:lnSpc>
              <a:defRPr/>
            </a:pPr>
            <a:r>
              <a:rPr lang="en-US" sz="4799" dirty="0">
                <a:solidFill>
                  <a:prstClr val="white"/>
                </a:solidFill>
                <a:effectLst>
                  <a:glow rad="139700">
                    <a:srgbClr val="1F497D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4 Components of TLS</a:t>
            </a:r>
            <a:r>
              <a:rPr lang="en-US" sz="3732" b="1" baseline="50000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</a:rPr>
              <a:t>®</a:t>
            </a:r>
            <a:r>
              <a:rPr lang="en-US" sz="4799" dirty="0">
                <a:solidFill>
                  <a:prstClr val="white"/>
                </a:solidFill>
                <a:effectLst>
                  <a:glow rad="139700">
                    <a:srgbClr val="1F497D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36225" y="2226103"/>
            <a:ext cx="2057460" cy="861467"/>
          </a:xfrm>
          <a:prstGeom prst="rect">
            <a:avLst/>
          </a:prstGeom>
        </p:spPr>
        <p:txBody>
          <a:bodyPr wrap="square" lIns="121870" tIns="60935" rIns="121870" bIns="60935">
            <a:spAutoFit/>
          </a:bodyPr>
          <a:lstStyle/>
          <a:p>
            <a:pPr algn="ctr" defTabSz="913990">
              <a:spcAft>
                <a:spcPts val="1200"/>
              </a:spcAft>
              <a:buClr>
                <a:srgbClr val="404040"/>
              </a:buClr>
              <a:buSzPct val="100000"/>
              <a:defRPr/>
            </a:pPr>
            <a:r>
              <a:rPr lang="en-US" sz="2399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entury Gothic"/>
                <a:cs typeface="Calibri"/>
                <a:sym typeface="Century Gothic"/>
              </a:rPr>
              <a:t>Low-glycemic Impact Eating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89969" y="4295244"/>
            <a:ext cx="2193989" cy="861467"/>
          </a:xfrm>
          <a:prstGeom prst="rect">
            <a:avLst/>
          </a:prstGeom>
        </p:spPr>
        <p:txBody>
          <a:bodyPr wrap="square" lIns="121870" tIns="60935" rIns="121870" bIns="60935" anchor="ctr">
            <a:spAutoFit/>
          </a:bodyPr>
          <a:lstStyle/>
          <a:p>
            <a:pPr algn="ctr" defTabSz="913990">
              <a:spcAft>
                <a:spcPts val="1200"/>
              </a:spcAft>
              <a:buClr>
                <a:srgbClr val="404040"/>
              </a:buClr>
              <a:buSzPct val="100000"/>
              <a:defRPr/>
            </a:pPr>
            <a:r>
              <a:rPr lang="en-US" sz="2399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entury Gothic"/>
                <a:cs typeface="Calibri"/>
                <a:sym typeface="Century Gothic"/>
              </a:rPr>
              <a:t>Body     Composition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08070" y="1702249"/>
            <a:ext cx="2487411" cy="2102572"/>
            <a:chOff x="4436872" y="1276349"/>
            <a:chExt cx="1866044" cy="1577340"/>
          </a:xfrm>
        </p:grpSpPr>
        <p:sp>
          <p:nvSpPr>
            <p:cNvPr id="22" name="Oval 21"/>
            <p:cNvSpPr/>
            <p:nvPr/>
          </p:nvSpPr>
          <p:spPr>
            <a:xfrm>
              <a:off x="4534517" y="1276349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0">
                <a:defRPr/>
              </a:pPr>
              <a:endParaRPr lang="en-US" sz="1866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36872" y="1906751"/>
              <a:ext cx="1866044" cy="34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90">
                <a:spcAft>
                  <a:spcPts val="1200"/>
                </a:spcAft>
                <a:buClr>
                  <a:srgbClr val="404040"/>
                </a:buClr>
                <a:buSzPct val="100000"/>
                <a:defRPr/>
              </a:pPr>
              <a:r>
                <a:rPr lang="en-US" sz="2399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 panose="020F0502020204030204" pitchFamily="34" charset="0"/>
                  <a:ea typeface="Century Gothic"/>
                  <a:cs typeface="Calibri"/>
                  <a:sym typeface="Century Gothic"/>
                </a:rPr>
                <a:t>Supplementation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992672" y="3632147"/>
            <a:ext cx="2966793" cy="2102572"/>
            <a:chOff x="5705947" y="2742115"/>
            <a:chExt cx="2225674" cy="1577340"/>
          </a:xfrm>
        </p:grpSpPr>
        <p:sp>
          <p:nvSpPr>
            <p:cNvPr id="27" name="Oval 26"/>
            <p:cNvSpPr/>
            <p:nvPr/>
          </p:nvSpPr>
          <p:spPr>
            <a:xfrm>
              <a:off x="5965583" y="2742115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0">
                <a:defRPr/>
              </a:pPr>
              <a:endParaRPr lang="en-US" sz="1866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05947" y="3329038"/>
              <a:ext cx="2225674" cy="34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990">
                <a:spcAft>
                  <a:spcPts val="1200"/>
                </a:spcAft>
                <a:buClr>
                  <a:srgbClr val="404040"/>
                </a:buClr>
                <a:buSzPct val="100000"/>
                <a:defRPr/>
              </a:pPr>
              <a:r>
                <a:rPr lang="en-US" sz="2399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 panose="020F0502020204030204" pitchFamily="34" charset="0"/>
                  <a:ea typeface="Century Gothic"/>
                  <a:cs typeface="Calibri"/>
                  <a:sym typeface="Century Gothic"/>
                </a:rPr>
                <a:t>Education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H="1">
            <a:off x="6197636" y="3551594"/>
            <a:ext cx="304659" cy="38529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3414" y="893"/>
            <a:ext cx="6902277" cy="68562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0" tIns="60935" rIns="121870" bIns="60935" rtlCol="0" anchor="ctr"/>
          <a:lstStyle/>
          <a:p>
            <a:pPr algn="ctr" defTabSz="609433"/>
            <a:endParaRPr lang="en-US" sz="2399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4735" y="618634"/>
            <a:ext cx="4875530" cy="1754524"/>
          </a:xfrm>
          <a:prstGeom prst="rect">
            <a:avLst/>
          </a:prstGeom>
        </p:spPr>
        <p:txBody>
          <a:bodyPr lIns="121870" tIns="60935" rIns="121870" bIns="6093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95"/>
            <a:r>
              <a:rPr lang="en-US" sz="5332" b="1" dirty="0">
                <a:solidFill>
                  <a:prstClr val="black"/>
                </a:solidFill>
                <a:latin typeface="Calibri" panose="020F0502020204030204" pitchFamily="34" charset="0"/>
              </a:rPr>
              <a:t>Quick TLS</a:t>
            </a:r>
            <a:r>
              <a:rPr lang="en-US" sz="4266" b="1" baseline="50000" dirty="0">
                <a:solidFill>
                  <a:prstClr val="black"/>
                </a:solidFill>
                <a:latin typeface="Calibri" panose="020F0502020204030204" pitchFamily="34" charset="0"/>
              </a:rPr>
              <a:t>®</a:t>
            </a:r>
            <a:r>
              <a:rPr lang="en-US" sz="5332" b="1" dirty="0">
                <a:solidFill>
                  <a:prstClr val="black"/>
                </a:solidFill>
                <a:latin typeface="Calibri" panose="020F0502020204030204" pitchFamily="34" charset="0"/>
              </a:rPr>
              <a:t> Supplement Fact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43257" y="643108"/>
            <a:ext cx="6703854" cy="5540519"/>
          </a:xfrm>
          <a:prstGeom prst="rect">
            <a:avLst/>
          </a:prstGeom>
        </p:spPr>
        <p:txBody>
          <a:bodyPr lIns="121870" tIns="60935" rIns="121870" bIns="60935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95">
              <a:buNone/>
            </a:pPr>
            <a:r>
              <a:rPr lang="en-US" sz="4266" dirty="0">
                <a:solidFill>
                  <a:prstClr val="white"/>
                </a:solidFill>
                <a:latin typeface="Calibri" panose="020F0502020204030204" pitchFamily="34" charset="0"/>
              </a:rPr>
              <a:t>Why Supplements...</a:t>
            </a:r>
          </a:p>
          <a:p>
            <a:pPr marL="0" indent="0" defTabSz="1218895">
              <a:buNone/>
            </a:pPr>
            <a:r>
              <a:rPr lang="en-US" sz="4266" dirty="0">
                <a:solidFill>
                  <a:prstClr val="white"/>
                </a:solidFill>
                <a:latin typeface="Calibri" panose="020F0502020204030204" pitchFamily="34" charset="0"/>
              </a:rPr>
              <a:t>Designed to support a new healthy lifestyle</a:t>
            </a:r>
          </a:p>
          <a:p>
            <a:pPr marL="1218686" lvl="1" indent="-609338" defTabSz="1218895">
              <a:buFont typeface="+mj-lt"/>
              <a:buAutoNum type="arabicPeriod"/>
            </a:pPr>
            <a:r>
              <a:rPr lang="en-US" sz="3199" dirty="0">
                <a:solidFill>
                  <a:prstClr val="white"/>
                </a:solidFill>
                <a:latin typeface="Calibri" panose="020F0502020204030204" pitchFamily="34" charset="0"/>
              </a:rPr>
              <a:t>Poor Dietary Habits</a:t>
            </a:r>
          </a:p>
          <a:p>
            <a:pPr marL="1218686" lvl="1" indent="-609338" defTabSz="1218895">
              <a:buFont typeface="+mj-lt"/>
              <a:buAutoNum type="arabicPeriod"/>
            </a:pPr>
            <a:r>
              <a:rPr lang="en-US" sz="3199" dirty="0">
                <a:solidFill>
                  <a:prstClr val="white"/>
                </a:solidFill>
                <a:latin typeface="Calibri" panose="020F0502020204030204" pitchFamily="34" charset="0"/>
              </a:rPr>
              <a:t>Support Hormone Balance</a:t>
            </a:r>
          </a:p>
          <a:p>
            <a:pPr marL="1218686" lvl="1" indent="-609338" defTabSz="1218895">
              <a:buFont typeface="+mj-lt"/>
              <a:buAutoNum type="arabicPeriod"/>
            </a:pPr>
            <a:r>
              <a:rPr lang="en-US" sz="3199" dirty="0">
                <a:solidFill>
                  <a:prstClr val="white"/>
                </a:solidFill>
                <a:latin typeface="Calibri" panose="020F0502020204030204" pitchFamily="34" charset="0"/>
              </a:rPr>
              <a:t>Carbohydrate Sensitivity</a:t>
            </a:r>
          </a:p>
          <a:p>
            <a:pPr marL="1218686" lvl="1" indent="-609338" defTabSz="1218895">
              <a:buFont typeface="+mj-lt"/>
              <a:buAutoNum type="arabicPeriod"/>
            </a:pPr>
            <a:r>
              <a:rPr lang="en-US" sz="3199" dirty="0">
                <a:solidFill>
                  <a:prstClr val="white"/>
                </a:solidFill>
                <a:latin typeface="Calibri" panose="020F0502020204030204" pitchFamily="34" charset="0"/>
              </a:rPr>
              <a:t>Chronic Stress and Fatigue</a:t>
            </a:r>
          </a:p>
          <a:p>
            <a:pPr marL="1218686" lvl="1" indent="-609338" defTabSz="1218895">
              <a:buFont typeface="+mj-lt"/>
              <a:buAutoNum type="arabicPeriod"/>
            </a:pPr>
            <a:r>
              <a:rPr lang="en-US" sz="3199" dirty="0">
                <a:solidFill>
                  <a:prstClr val="white"/>
                </a:solidFill>
                <a:latin typeface="Calibri" panose="020F0502020204030204" pitchFamily="34" charset="0"/>
              </a:rPr>
              <a:t>Metabolism Support</a:t>
            </a:r>
          </a:p>
          <a:p>
            <a:pPr marL="1218686" lvl="1" indent="-609338" defTabSz="1218895">
              <a:buFont typeface="+mj-lt"/>
              <a:buAutoNum type="arabicPeriod"/>
            </a:pPr>
            <a:r>
              <a:rPr lang="en-US" sz="3199" dirty="0">
                <a:solidFill>
                  <a:prstClr val="white"/>
                </a:solidFill>
                <a:latin typeface="Calibri" panose="020F0502020204030204" pitchFamily="34" charset="0"/>
              </a:rPr>
              <a:t>Burn Fat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" y="3446360"/>
            <a:ext cx="5116122" cy="34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39" y="894"/>
            <a:ext cx="11990141" cy="6567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09" y="54205"/>
            <a:ext cx="2209914" cy="1487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739"/>
          <a:stretch/>
        </p:blipFill>
        <p:spPr>
          <a:xfrm>
            <a:off x="438086" y="3538102"/>
            <a:ext cx="6093225" cy="12255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58" r="31157" b="1"/>
          <a:stretch/>
        </p:blipFill>
        <p:spPr>
          <a:xfrm>
            <a:off x="474792" y="4707554"/>
            <a:ext cx="6019811" cy="1127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499" y="2022246"/>
            <a:ext cx="6019811" cy="1602589"/>
          </a:xfrm>
          <a:prstGeom prst="rect">
            <a:avLst/>
          </a:prstGeom>
        </p:spPr>
      </p:pic>
      <p:pic>
        <p:nvPicPr>
          <p:cNvPr id="11" name="Picture 2" descr="C:\Users\emmyy\Downloads\WhatsApp Image 2018-05-04 at 15.50.5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95" y="3190809"/>
            <a:ext cx="3289291" cy="32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18347" y="6419236"/>
            <a:ext cx="2879827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33"/>
            <a:r>
              <a:rPr lang="en-US" sz="239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7 WEEKS EXPERIENCE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834" y="300901"/>
            <a:ext cx="2206245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/>
            <a:r>
              <a:rPr lang="en-US" sz="4799" dirty="0">
                <a:solidFill>
                  <a:prstClr val="black"/>
                </a:solidFill>
                <a:latin typeface="Calibri"/>
              </a:rPr>
              <a:t>Reviews</a:t>
            </a:r>
          </a:p>
        </p:txBody>
      </p:sp>
      <p:pic>
        <p:nvPicPr>
          <p:cNvPr id="16" name="Picture 2" descr="Image result for 5 star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33381"/>
          <a:stretch/>
        </p:blipFill>
        <p:spPr bwMode="auto">
          <a:xfrm>
            <a:off x="474791" y="1026180"/>
            <a:ext cx="3995034" cy="12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5498" y="144665"/>
            <a:ext cx="4951710" cy="29710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84863" y="2648321"/>
            <a:ext cx="2879827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33"/>
            <a:r>
              <a:rPr lang="en-US" sz="23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 WEEKS EXPERIENCE</a:t>
            </a:r>
          </a:p>
        </p:txBody>
      </p:sp>
    </p:spTree>
    <p:extLst>
      <p:ext uri="{BB962C8B-B14F-4D97-AF65-F5344CB8AC3E}">
        <p14:creationId xmlns:p14="http://schemas.microsoft.com/office/powerpoint/2010/main" val="11826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vonnel\Downloads\iStock-664199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8" y="893"/>
            <a:ext cx="11579384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2" y="930292"/>
            <a:ext cx="4195151" cy="134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7521">
            <a:off x="6066953" y="1621326"/>
            <a:ext cx="2518056" cy="3224500"/>
          </a:xfrm>
          <a:prstGeom prst="rect">
            <a:avLst/>
          </a:prstGeom>
          <a:ln>
            <a:noFill/>
          </a:ln>
          <a:effectLst/>
          <a:scene3d>
            <a:camera prst="perspectiveLeft" fov="3300000">
              <a:rot lat="20703901" lon="1559686" rev="21263603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911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5417" y="894"/>
            <a:ext cx="3871306" cy="6839285"/>
            <a:chOff x="301769" y="111796"/>
            <a:chExt cx="2489315" cy="4526516"/>
          </a:xfrm>
        </p:grpSpPr>
        <p:pic>
          <p:nvPicPr>
            <p:cNvPr id="16" name="Picture Placeholder 2">
              <a:extLst>
                <a:ext uri="{FF2B5EF4-FFF2-40B4-BE49-F238E27FC236}">
                  <a16:creationId xmlns:a16="http://schemas.microsoft.com/office/drawing/2014/main" id="{B0D4797C-CFE8-BB48-8EAC-3780BDE2A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 t="412" r="57356" b="15078"/>
            <a:stretch/>
          </p:blipFill>
          <p:spPr>
            <a:xfrm>
              <a:off x="301769" y="111796"/>
              <a:ext cx="2489315" cy="4526516"/>
            </a:xfrm>
            <a:prstGeom prst="rect">
              <a:avLst/>
            </a:prstGeom>
            <a:gradFill>
              <a:gsLst>
                <a:gs pos="0">
                  <a:schemeClr val="tx2">
                    <a:lumMod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glow>
                <a:schemeClr val="accent1">
                  <a:alpha val="40000"/>
                </a:schemeClr>
              </a:glow>
            </a:effectLst>
          </p:spPr>
        </p:pic>
        <p:pic>
          <p:nvPicPr>
            <p:cNvPr id="9" name="Picture 2" descr="H:\PowerPoint\CONVENTION 2018\TrimCafe-logo-tan-WithSubHead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173" y="3073706"/>
              <a:ext cx="1088546" cy="72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8367" y="4480035"/>
            <a:ext cx="8035316" cy="1826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1" r="3454" b="-552"/>
          <a:stretch/>
        </p:blipFill>
        <p:spPr>
          <a:xfrm>
            <a:off x="3910751" y="1464879"/>
            <a:ext cx="8037206" cy="1272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8"/>
          <a:stretch/>
        </p:blipFill>
        <p:spPr>
          <a:xfrm>
            <a:off x="3908368" y="2717108"/>
            <a:ext cx="8035315" cy="1775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2737" y="136695"/>
            <a:ext cx="2206245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/>
            <a:r>
              <a:rPr lang="en-US" sz="4799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Reviews</a:t>
            </a:r>
          </a:p>
        </p:txBody>
      </p:sp>
      <p:pic>
        <p:nvPicPr>
          <p:cNvPr id="14" name="Picture 2" descr="Image result for 5 star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33381"/>
          <a:stretch/>
        </p:blipFill>
        <p:spPr bwMode="auto">
          <a:xfrm>
            <a:off x="3942736" y="797998"/>
            <a:ext cx="3995034" cy="12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7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8"/>
          <a:stretch/>
        </p:blipFill>
        <p:spPr>
          <a:xfrm>
            <a:off x="1590" y="894"/>
            <a:ext cx="12208171" cy="6856214"/>
          </a:xfrm>
          <a:prstGeom prst="rect">
            <a:avLst/>
          </a:prstGeom>
        </p:spPr>
      </p:pic>
      <p:sp>
        <p:nvSpPr>
          <p:cNvPr id="9" name="Shape 71">
            <a:extLst>
              <a:ext uri="{FF2B5EF4-FFF2-40B4-BE49-F238E27FC236}">
                <a16:creationId xmlns:a16="http://schemas.microsoft.com/office/drawing/2014/main" id="{2A6A9FA5-E98B-1445-AD15-B3A3EF88F0DA}"/>
              </a:ext>
            </a:extLst>
          </p:cNvPr>
          <p:cNvSpPr/>
          <p:nvPr/>
        </p:nvSpPr>
        <p:spPr>
          <a:xfrm>
            <a:off x="313173" y="243205"/>
            <a:ext cx="8169807" cy="6374480"/>
          </a:xfrm>
          <a:prstGeom prst="rect">
            <a:avLst/>
          </a:prstGeom>
          <a:solidFill>
            <a:srgbClr val="5D4331">
              <a:alpha val="76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89312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666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3737" y="1150954"/>
            <a:ext cx="7715309" cy="61632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SzPct val="150000"/>
            </a:pPr>
            <a:r>
              <a:rPr lang="en-US" dirty="0" smtClean="0">
                <a:solidFill>
                  <a:schemeClr val="bg1"/>
                </a:solidFill>
              </a:rPr>
              <a:t>Helps </a:t>
            </a:r>
            <a:r>
              <a:rPr lang="en-US" dirty="0">
                <a:solidFill>
                  <a:schemeClr val="bg1"/>
                </a:solidFill>
              </a:rPr>
              <a:t>curb appetite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buSzPct val="150000"/>
            </a:pPr>
            <a:r>
              <a:rPr lang="en-US" dirty="0" smtClean="0">
                <a:solidFill>
                  <a:schemeClr val="bg1"/>
                </a:solidFill>
              </a:rPr>
              <a:t>May </a:t>
            </a:r>
            <a:r>
              <a:rPr lang="en-US" dirty="0">
                <a:solidFill>
                  <a:schemeClr val="bg1"/>
                </a:solidFill>
              </a:rPr>
              <a:t>promote a feeling of </a:t>
            </a:r>
            <a:r>
              <a:rPr lang="en-US" dirty="0" smtClean="0">
                <a:solidFill>
                  <a:schemeClr val="bg1"/>
                </a:solidFill>
              </a:rPr>
              <a:t>fullness</a:t>
            </a:r>
          </a:p>
          <a:p>
            <a:pPr>
              <a:lnSpc>
                <a:spcPct val="120000"/>
              </a:lnSpc>
              <a:buSzPct val="150000"/>
            </a:pPr>
            <a:r>
              <a:rPr lang="en-US" dirty="0" smtClean="0">
                <a:solidFill>
                  <a:schemeClr val="bg1"/>
                </a:solidFill>
              </a:rPr>
              <a:t>Promotes </a:t>
            </a:r>
            <a:r>
              <a:rPr lang="en-US" dirty="0">
                <a:solidFill>
                  <a:schemeClr val="bg1"/>
                </a:solidFill>
              </a:rPr>
              <a:t>healthy weight management</a:t>
            </a:r>
          </a:p>
          <a:p>
            <a:pPr>
              <a:lnSpc>
                <a:spcPct val="120000"/>
              </a:lnSpc>
              <a:buSzPct val="150000"/>
            </a:pPr>
            <a:r>
              <a:rPr lang="en-US" dirty="0" smtClean="0">
                <a:solidFill>
                  <a:schemeClr val="bg1"/>
                </a:solidFill>
              </a:rPr>
              <a:t>Supports </a:t>
            </a:r>
            <a:r>
              <a:rPr lang="en-US" dirty="0">
                <a:solidFill>
                  <a:schemeClr val="bg1"/>
                </a:solidFill>
              </a:rPr>
              <a:t>metabolic balance and wellness</a:t>
            </a:r>
          </a:p>
          <a:p>
            <a:pPr>
              <a:lnSpc>
                <a:spcPct val="120000"/>
              </a:lnSpc>
              <a:buSzPct val="150000"/>
            </a:pPr>
            <a:r>
              <a:rPr lang="en-US" dirty="0" smtClean="0">
                <a:solidFill>
                  <a:schemeClr val="bg1"/>
                </a:solidFill>
              </a:rPr>
              <a:t>Moderates </a:t>
            </a:r>
            <a:r>
              <a:rPr lang="en-US" dirty="0">
                <a:solidFill>
                  <a:schemeClr val="bg1"/>
                </a:solidFill>
              </a:rPr>
              <a:t>glycerol-3-phosphate dehydrogenase enzyme activity to reduce the amount of ingested starches that are converted to triglycerides and stored as fat </a:t>
            </a:r>
          </a:p>
          <a:p>
            <a:pPr>
              <a:lnSpc>
                <a:spcPct val="120000"/>
              </a:lnSpc>
              <a:buSzPct val="150000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H:\PowerPoint\CONVENTION 2018\TrimCafe-logo-tan-WithSubHea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3183" y="-2453987"/>
            <a:ext cx="2996419" cy="19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7531" y="2758362"/>
            <a:ext cx="2872882" cy="3678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956" y="437385"/>
            <a:ext cx="38275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/>
            <a:r>
              <a:rPr lang="en-US" sz="4266" b="1" dirty="0">
                <a:solidFill>
                  <a:prstClr val="white"/>
                </a:solidFill>
                <a:latin typeface="Calibri"/>
              </a:rPr>
              <a:t>Health Benefits:</a:t>
            </a:r>
          </a:p>
        </p:txBody>
      </p:sp>
    </p:spTree>
    <p:extLst>
      <p:ext uri="{BB962C8B-B14F-4D97-AF65-F5344CB8AC3E}">
        <p14:creationId xmlns:p14="http://schemas.microsoft.com/office/powerpoint/2010/main" val="23332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">
            <a:extLst>
              <a:ext uri="{FF2B5EF4-FFF2-40B4-BE49-F238E27FC236}">
                <a16:creationId xmlns:a16="http://schemas.microsoft.com/office/drawing/2014/main" id="{B0D4797C-CFE8-BB48-8EAC-3780BDE2A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9944" y="-37377"/>
            <a:ext cx="12188825" cy="6856214"/>
          </a:xfrm>
          <a:prstGeom prst="rect">
            <a:avLst/>
          </a:prstGeom>
          <a:gradFill>
            <a:gsLst>
              <a:gs pos="0">
                <a:schemeClr val="tx2"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4" name="Shape 71">
            <a:extLst>
              <a:ext uri="{FF2B5EF4-FFF2-40B4-BE49-F238E27FC236}">
                <a16:creationId xmlns:a16="http://schemas.microsoft.com/office/drawing/2014/main" id="{2A6A9FA5-E98B-1445-AD15-B3A3EF88F0DA}"/>
              </a:ext>
            </a:extLst>
          </p:cNvPr>
          <p:cNvSpPr/>
          <p:nvPr/>
        </p:nvSpPr>
        <p:spPr>
          <a:xfrm>
            <a:off x="313173" y="214083"/>
            <a:ext cx="8162551" cy="6036000"/>
          </a:xfrm>
          <a:prstGeom prst="rect">
            <a:avLst/>
          </a:prstGeom>
          <a:solidFill>
            <a:schemeClr val="bg1">
              <a:alpha val="65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89312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666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92" y="183852"/>
            <a:ext cx="4711246" cy="1142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Welltrim</a:t>
            </a: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18" y="1308812"/>
            <a:ext cx="8386284" cy="5311475"/>
          </a:xfrm>
        </p:spPr>
        <p:txBody>
          <a:bodyPr>
            <a:noAutofit/>
          </a:bodyPr>
          <a:lstStyle/>
          <a:p>
            <a:r>
              <a:rPr lang="en-US" sz="3466" dirty="0">
                <a:solidFill>
                  <a:srgbClr val="432B19"/>
                </a:solidFill>
              </a:rPr>
              <a:t>Clinically tested African mango seed extract</a:t>
            </a:r>
          </a:p>
          <a:p>
            <a:r>
              <a:rPr lang="en-US" sz="3466" dirty="0">
                <a:solidFill>
                  <a:srgbClr val="432B19"/>
                </a:solidFill>
              </a:rPr>
              <a:t>Designed to support healthy weight loss &amp; metabolic wellness</a:t>
            </a:r>
          </a:p>
          <a:p>
            <a:r>
              <a:rPr lang="en-US" sz="3466" dirty="0">
                <a:solidFill>
                  <a:srgbClr val="432B19"/>
                </a:solidFill>
              </a:rPr>
              <a:t>In clinical studies, it reduces body weight, body fat, and weight circumference</a:t>
            </a:r>
          </a:p>
          <a:p>
            <a:r>
              <a:rPr lang="en-US" sz="3466" dirty="0">
                <a:solidFill>
                  <a:srgbClr val="432B19"/>
                </a:solidFill>
              </a:rPr>
              <a:t>Helps target satiety, metabolism, and fat burning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830773" y="-1043863"/>
            <a:ext cx="2838182" cy="6856214"/>
            <a:chOff x="0" y="0"/>
            <a:chExt cx="2129191" cy="5143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419461" cy="37371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730" y="0"/>
              <a:ext cx="1419461" cy="37371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7" y="1406387"/>
              <a:ext cx="1419461" cy="37371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253" y="1406387"/>
              <a:ext cx="1419461" cy="3737113"/>
            </a:xfrm>
            <a:prstGeom prst="rect">
              <a:avLst/>
            </a:prstGeom>
          </p:spPr>
        </p:pic>
      </p:grpSp>
      <p:pic>
        <p:nvPicPr>
          <p:cNvPr id="10" name="Picture 2" descr="H:\PowerPoint\CONVENTION 2018\TrimCafe-logo-tan-WithSubHea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84289" y="-986163"/>
            <a:ext cx="2638943" cy="17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1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509E30A-33BD-F640-AAC4-DD1605B6B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r="3993"/>
          <a:stretch/>
        </p:blipFill>
        <p:spPr>
          <a:xfrm>
            <a:off x="-176166" y="-37377"/>
            <a:ext cx="12366579" cy="6894483"/>
          </a:xfrm>
          <a:prstGeom prst="rect">
            <a:avLst/>
          </a:prstGeom>
        </p:spPr>
      </p:pic>
      <p:sp>
        <p:nvSpPr>
          <p:cNvPr id="18" name="Shape 71">
            <a:extLst>
              <a:ext uri="{FF2B5EF4-FFF2-40B4-BE49-F238E27FC236}">
                <a16:creationId xmlns:a16="http://schemas.microsoft.com/office/drawing/2014/main" id="{2A6A9FA5-E98B-1445-AD15-B3A3EF88F0DA}"/>
              </a:ext>
            </a:extLst>
          </p:cNvPr>
          <p:cNvSpPr/>
          <p:nvPr/>
        </p:nvSpPr>
        <p:spPr>
          <a:xfrm>
            <a:off x="313171" y="243206"/>
            <a:ext cx="10503580" cy="6613901"/>
          </a:xfrm>
          <a:prstGeom prst="rect">
            <a:avLst/>
          </a:prstGeom>
          <a:solidFill>
            <a:srgbClr val="5D4331">
              <a:alpha val="76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389312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666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938" y="684602"/>
            <a:ext cx="6677831" cy="3624444"/>
          </a:xfrm>
        </p:spPr>
        <p:txBody>
          <a:bodyPr>
            <a:normAutofit/>
          </a:bodyPr>
          <a:lstStyle/>
          <a:p>
            <a:r>
              <a:rPr lang="en-US" sz="3199" dirty="0">
                <a:solidFill>
                  <a:schemeClr val="bg1"/>
                </a:solidFill>
              </a:rPr>
              <a:t>CODE:  HK6612</a:t>
            </a:r>
          </a:p>
          <a:p>
            <a:r>
              <a:rPr lang="en-US" sz="3199" dirty="0">
                <a:solidFill>
                  <a:schemeClr val="bg1"/>
                </a:solidFill>
              </a:rPr>
              <a:t>UC: $243</a:t>
            </a:r>
          </a:p>
          <a:p>
            <a:r>
              <a:rPr lang="en-US" sz="3199" dirty="0">
                <a:solidFill>
                  <a:schemeClr val="bg1"/>
                </a:solidFill>
              </a:rPr>
              <a:t>SR: $341</a:t>
            </a:r>
          </a:p>
          <a:p>
            <a:r>
              <a:rPr lang="en-US" sz="3199" dirty="0">
                <a:solidFill>
                  <a:schemeClr val="bg1"/>
                </a:solidFill>
              </a:rPr>
              <a:t>BV: 22</a:t>
            </a:r>
          </a:p>
          <a:p>
            <a:r>
              <a:rPr lang="en-US" sz="3199" dirty="0">
                <a:solidFill>
                  <a:schemeClr val="bg1"/>
                </a:solidFill>
              </a:rPr>
              <a:t>15 Servings</a:t>
            </a:r>
          </a:p>
          <a:p>
            <a:pPr marL="0" indent="0">
              <a:buNone/>
            </a:pPr>
            <a:endParaRPr lang="en-US" sz="2666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666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666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5327463" y="-532368"/>
            <a:ext cx="2838182" cy="6856214"/>
            <a:chOff x="0" y="0"/>
            <a:chExt cx="2129191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419461" cy="37371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730" y="0"/>
              <a:ext cx="1419461" cy="37371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7" y="1406387"/>
              <a:ext cx="1419461" cy="373711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253" y="1406387"/>
              <a:ext cx="1419461" cy="3737113"/>
            </a:xfrm>
            <a:prstGeom prst="rect">
              <a:avLst/>
            </a:prstGeom>
          </p:spPr>
        </p:pic>
      </p:grpSp>
      <p:pic>
        <p:nvPicPr>
          <p:cNvPr id="11" name="Picture 2" descr="H:\PowerPoint\CONVENTION 2018\TrimCafe-logo-tan-WithSubHea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80980" y="-474668"/>
            <a:ext cx="2638943" cy="17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14052" y="6079943"/>
            <a:ext cx="867525" cy="4044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145" y="465061"/>
            <a:ext cx="2652000" cy="339603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87" y="4082943"/>
            <a:ext cx="11075598" cy="5468610"/>
          </a:xfrm>
          <a:prstGeom prst="rect">
            <a:avLst/>
          </a:prstGeom>
        </p:spPr>
        <p:txBody>
          <a:bodyPr vert="horz" lIns="121870" tIns="60935" rIns="121870" bIns="60935" rtlCol="0">
            <a:normAutofit/>
          </a:bodyPr>
          <a:lstStyle>
            <a:lvl1pPr marL="342839" indent="-342839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823" indent="-285701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2801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599920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04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159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1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04" indent="-457004" defTabSz="1218686"/>
            <a:r>
              <a:rPr lang="en-US" sz="3199" dirty="0">
                <a:solidFill>
                  <a:prstClr val="white"/>
                </a:solidFill>
              </a:rPr>
              <a:t>Take 1 stick pack in 7 ounces of water 30-60 minutes before a meal, but not required.</a:t>
            </a:r>
          </a:p>
          <a:p>
            <a:pPr marL="457004" indent="-457004" defTabSz="1218686"/>
            <a:r>
              <a:rPr lang="en-US" sz="3199" dirty="0">
                <a:solidFill>
                  <a:prstClr val="white"/>
                </a:solidFill>
              </a:rPr>
              <a:t>May use a small amount of honey or stevia or spices, such as cinnamon.  If milk or cream is a necessity, non-fat, low fat or nut milks in small amounts are alternatives. </a:t>
            </a:r>
          </a:p>
        </p:txBody>
      </p:sp>
    </p:spTree>
    <p:extLst>
      <p:ext uri="{BB962C8B-B14F-4D97-AF65-F5344CB8AC3E}">
        <p14:creationId xmlns:p14="http://schemas.microsoft.com/office/powerpoint/2010/main" val="17862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09E30A-33BD-F640-AAC4-DD1605B6B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r="3993"/>
          <a:stretch/>
        </p:blipFill>
        <p:spPr>
          <a:xfrm>
            <a:off x="-176166" y="-37377"/>
            <a:ext cx="12366579" cy="6894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82" y="-37375"/>
            <a:ext cx="9370159" cy="6894483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57067" y="74133"/>
            <a:ext cx="10969943" cy="11427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DIFFERENCES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982" y="3289349"/>
            <a:ext cx="4809290" cy="1923586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00B0F0"/>
              </a:buClr>
            </a:pPr>
            <a:r>
              <a:rPr lang="en-US" dirty="0">
                <a:solidFill>
                  <a:schemeClr val="bg1"/>
                </a:solidFill>
              </a:rPr>
              <a:t>21mg Caffeine</a:t>
            </a:r>
          </a:p>
          <a:p>
            <a:pPr lvl="1">
              <a:buClr>
                <a:srgbClr val="00B0F0"/>
              </a:buClr>
            </a:pPr>
            <a:r>
              <a:rPr lang="en-US" dirty="0">
                <a:solidFill>
                  <a:schemeClr val="bg1"/>
                </a:solidFill>
              </a:rPr>
              <a:t>Same as a cup of decaf</a:t>
            </a:r>
          </a:p>
          <a:p>
            <a:pPr>
              <a:buClr>
                <a:srgbClr val="00B0F0"/>
              </a:buClr>
            </a:pPr>
            <a:r>
              <a:rPr lang="en-US" dirty="0">
                <a:solidFill>
                  <a:schemeClr val="bg1"/>
                </a:solidFill>
              </a:rPr>
              <a:t>Black Tea </a:t>
            </a:r>
            <a:r>
              <a:rPr lang="en-US" dirty="0" smtClean="0">
                <a:solidFill>
                  <a:schemeClr val="bg1"/>
                </a:solidFill>
              </a:rPr>
              <a:t>Extract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36271" y="3289348"/>
            <a:ext cx="4367662" cy="1640247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66 mg </a:t>
            </a:r>
            <a:r>
              <a:rPr lang="en-US" dirty="0" smtClean="0">
                <a:solidFill>
                  <a:schemeClr val="bg1"/>
                </a:solidFill>
              </a:rPr>
              <a:t>Caffeine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Columbian Arabica Coffee Powder Extract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57066" y="5434501"/>
            <a:ext cx="10783387" cy="1107705"/>
          </a:xfrm>
          <a:prstGeom prst="rect">
            <a:avLst/>
          </a:prstGeom>
          <a:noFill/>
        </p:spPr>
        <p:txBody>
          <a:bodyPr wrap="square" lIns="121886" tIns="60943" rIns="121886" bIns="60943" rtlCol="0">
            <a:spAutoFit/>
          </a:bodyPr>
          <a:lstStyle/>
          <a:p>
            <a:pPr algn="ctr" defTabSz="609433"/>
            <a:r>
              <a:rPr lang="en-US" sz="3199" dirty="0">
                <a:solidFill>
                  <a:prstClr val="white"/>
                </a:solidFill>
                <a:latin typeface="Calibri"/>
              </a:rPr>
              <a:t>Take either one or the other daily.                                                                      Can alternate, if you like both tea and coffee flavors.</a:t>
            </a:r>
          </a:p>
        </p:txBody>
      </p:sp>
      <p:pic>
        <p:nvPicPr>
          <p:cNvPr id="14338" name="Picture 2" descr="H:\PowerPoint\CONVENTION 2018\TrimCafe-logo-ta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130" y="91638"/>
            <a:ext cx="3700018" cy="29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PowerPoint\CONVENTION 2018\TrimTea-logo-blu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06" y="866988"/>
            <a:ext cx="3633542" cy="24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4610487" y="1671767"/>
            <a:ext cx="9234" cy="33519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9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D01988-FD27-D64C-AF70-5C3E67D2AB9F}"/>
              </a:ext>
            </a:extLst>
          </p:cNvPr>
          <p:cNvSpPr/>
          <p:nvPr/>
        </p:nvSpPr>
        <p:spPr>
          <a:xfrm>
            <a:off x="6917945" y="-2069078"/>
            <a:ext cx="5491916" cy="549191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5000">
                <a:schemeClr val="accent2"/>
              </a:gs>
              <a:gs pos="66000">
                <a:schemeClr val="accent6">
                  <a:lumMod val="75000"/>
                </a:schemeClr>
              </a:gs>
              <a:gs pos="74000">
                <a:schemeClr val="accent6"/>
              </a:gs>
            </a:gsLst>
            <a:path path="circle">
              <a:fillToRect t="100000" r="100000"/>
            </a:path>
            <a:tileRect l="-100000" b="-100000"/>
          </a:gradFill>
          <a:ln>
            <a:gradFill flip="none" rotWithShape="1">
              <a:gsLst>
                <a:gs pos="47000">
                  <a:srgbClr val="FF0000"/>
                </a:gs>
                <a:gs pos="0">
                  <a:srgbClr val="C00000"/>
                </a:gs>
                <a:gs pos="91000">
                  <a:schemeClr val="accent6"/>
                </a:gs>
                <a:gs pos="83000">
                  <a:schemeClr val="accent6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B547A-6685-6F4D-B705-99CC2874A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39" y="408619"/>
            <a:ext cx="4546432" cy="1142702"/>
          </a:xfrm>
        </p:spPr>
        <p:txBody>
          <a:bodyPr>
            <a:noAutofit/>
          </a:bodyPr>
          <a:lstStyle/>
          <a:p>
            <a:pPr algn="l">
              <a:lnSpc>
                <a:spcPts val="3306"/>
              </a:lnSpc>
            </a:pPr>
            <a:r>
              <a:rPr lang="en-US" sz="3199" dirty="0">
                <a:solidFill>
                  <a:schemeClr val="bg1"/>
                </a:solidFill>
              </a:rPr>
              <a:t>“Red Hot and Rolling” </a:t>
            </a:r>
            <a:br>
              <a:rPr lang="en-US" sz="3199" dirty="0">
                <a:solidFill>
                  <a:schemeClr val="bg1"/>
                </a:solidFill>
              </a:rPr>
            </a:br>
            <a:r>
              <a:rPr lang="en-US" sz="3199" dirty="0">
                <a:solidFill>
                  <a:schemeClr val="bg1"/>
                </a:solidFill>
              </a:rPr>
              <a:t>  across the Globe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617127-1CF5-1541-8113-54E7B255B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263" y="-1478092"/>
            <a:ext cx="4916123" cy="4916123"/>
          </a:xfrm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4" name="Picture 4" descr="Image result for tls weight loss">
            <a:extLst>
              <a:ext uri="{FF2B5EF4-FFF2-40B4-BE49-F238E27FC236}">
                <a16:creationId xmlns:a16="http://schemas.microsoft.com/office/drawing/2014/main" id="{249218D9-ED4D-2E41-B227-1400B0B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183" y="224979"/>
            <a:ext cx="3944513" cy="13263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27B3D1-7CD3-4E4E-88D1-4D11F4D62AEA}"/>
              </a:ext>
            </a:extLst>
          </p:cNvPr>
          <p:cNvSpPr txBox="1">
            <a:spLocks/>
          </p:cNvSpPr>
          <p:nvPr/>
        </p:nvSpPr>
        <p:spPr>
          <a:xfrm>
            <a:off x="608741" y="495278"/>
            <a:ext cx="975106" cy="1142702"/>
          </a:xfrm>
          <a:prstGeom prst="rect">
            <a:avLst/>
          </a:prstGeom>
        </p:spPr>
        <p:txBody>
          <a:bodyPr vert="horz" lIns="121870" tIns="60935" rIns="121870" bIns="60935" rtlCol="0" anchor="ctr">
            <a:noAutofit/>
          </a:bodyPr>
          <a:lstStyle>
            <a:lvl1pPr algn="ctr" defTabSz="91424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 defTabSz="1218686">
              <a:lnSpc>
                <a:spcPts val="3306"/>
              </a:lnSpc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</a:rPr>
              <a:t>The</a:t>
            </a:r>
          </a:p>
          <a:p>
            <a:pPr algn="l" defTabSz="1218686">
              <a:lnSpc>
                <a:spcPts val="3306"/>
              </a:lnSpc>
            </a:pPr>
            <a:endParaRPr lang="en-US" sz="3199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E26D9-4FDB-904E-B348-FCD280BB479A}"/>
              </a:ext>
            </a:extLst>
          </p:cNvPr>
          <p:cNvSpPr txBox="1"/>
          <p:nvPr/>
        </p:nvSpPr>
        <p:spPr>
          <a:xfrm>
            <a:off x="5307315" y="676881"/>
            <a:ext cx="1386405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/>
            <a:r>
              <a:rPr lang="en-US" sz="1733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AND</a:t>
            </a:r>
            <a:r>
              <a:rPr lang="en-US" sz="1733" dirty="0">
                <a:solidFill>
                  <a:prstClr val="black"/>
                </a:solidFill>
                <a:latin typeface="Calibri" panose="020F0502020204030204" pitchFamily="34" charset="0"/>
              </a:rPr>
              <a:t> LIFESTYLE</a:t>
            </a:r>
          </a:p>
        </p:txBody>
      </p:sp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81F20FBF-DCFA-2F4E-BAD8-9980D6309FD9}"/>
              </a:ext>
            </a:extLst>
          </p:cNvPr>
          <p:cNvSpPr/>
          <p:nvPr/>
        </p:nvSpPr>
        <p:spPr>
          <a:xfrm>
            <a:off x="608742" y="2033120"/>
            <a:ext cx="11236766" cy="4370410"/>
          </a:xfrm>
          <a:custGeom>
            <a:avLst/>
            <a:gdLst>
              <a:gd name="connsiteX0" fmla="*/ 568679 w 8429770"/>
              <a:gd name="connsiteY0" fmla="*/ 0 h 3412004"/>
              <a:gd name="connsiteX1" fmla="*/ 7861091 w 8429770"/>
              <a:gd name="connsiteY1" fmla="*/ 0 h 3412004"/>
              <a:gd name="connsiteX2" fmla="*/ 8429770 w 8429770"/>
              <a:gd name="connsiteY2" fmla="*/ 568679 h 3412004"/>
              <a:gd name="connsiteX3" fmla="*/ 8429770 w 8429770"/>
              <a:gd name="connsiteY3" fmla="*/ 3412004 h 3412004"/>
              <a:gd name="connsiteX4" fmla="*/ 8429770 w 8429770"/>
              <a:gd name="connsiteY4" fmla="*/ 3412004 h 3412004"/>
              <a:gd name="connsiteX5" fmla="*/ 0 w 8429770"/>
              <a:gd name="connsiteY5" fmla="*/ 3412004 h 3412004"/>
              <a:gd name="connsiteX6" fmla="*/ 0 w 8429770"/>
              <a:gd name="connsiteY6" fmla="*/ 3412004 h 3412004"/>
              <a:gd name="connsiteX7" fmla="*/ 0 w 8429770"/>
              <a:gd name="connsiteY7" fmla="*/ 568679 h 3412004"/>
              <a:gd name="connsiteX8" fmla="*/ 568679 w 8429770"/>
              <a:gd name="connsiteY8" fmla="*/ 0 h 3412004"/>
              <a:gd name="connsiteX0" fmla="*/ 1493590 w 8429770"/>
              <a:gd name="connsiteY0" fmla="*/ 294289 h 3412004"/>
              <a:gd name="connsiteX1" fmla="*/ 7861091 w 8429770"/>
              <a:gd name="connsiteY1" fmla="*/ 0 h 3412004"/>
              <a:gd name="connsiteX2" fmla="*/ 8429770 w 8429770"/>
              <a:gd name="connsiteY2" fmla="*/ 568679 h 3412004"/>
              <a:gd name="connsiteX3" fmla="*/ 8429770 w 8429770"/>
              <a:gd name="connsiteY3" fmla="*/ 3412004 h 3412004"/>
              <a:gd name="connsiteX4" fmla="*/ 8429770 w 8429770"/>
              <a:gd name="connsiteY4" fmla="*/ 3412004 h 3412004"/>
              <a:gd name="connsiteX5" fmla="*/ 0 w 8429770"/>
              <a:gd name="connsiteY5" fmla="*/ 3412004 h 3412004"/>
              <a:gd name="connsiteX6" fmla="*/ 0 w 8429770"/>
              <a:gd name="connsiteY6" fmla="*/ 3412004 h 3412004"/>
              <a:gd name="connsiteX7" fmla="*/ 0 w 8429770"/>
              <a:gd name="connsiteY7" fmla="*/ 568679 h 3412004"/>
              <a:gd name="connsiteX8" fmla="*/ 1493590 w 8429770"/>
              <a:gd name="connsiteY8" fmla="*/ 294289 h 3412004"/>
              <a:gd name="connsiteX0" fmla="*/ 1493590 w 8429770"/>
              <a:gd name="connsiteY0" fmla="*/ 115614 h 3233329"/>
              <a:gd name="connsiteX1" fmla="*/ 6168925 w 8429770"/>
              <a:gd name="connsiteY1" fmla="*/ 0 h 3233329"/>
              <a:gd name="connsiteX2" fmla="*/ 8429770 w 8429770"/>
              <a:gd name="connsiteY2" fmla="*/ 390004 h 3233329"/>
              <a:gd name="connsiteX3" fmla="*/ 8429770 w 8429770"/>
              <a:gd name="connsiteY3" fmla="*/ 3233329 h 3233329"/>
              <a:gd name="connsiteX4" fmla="*/ 8429770 w 8429770"/>
              <a:gd name="connsiteY4" fmla="*/ 3233329 h 3233329"/>
              <a:gd name="connsiteX5" fmla="*/ 0 w 8429770"/>
              <a:gd name="connsiteY5" fmla="*/ 3233329 h 3233329"/>
              <a:gd name="connsiteX6" fmla="*/ 0 w 8429770"/>
              <a:gd name="connsiteY6" fmla="*/ 3233329 h 3233329"/>
              <a:gd name="connsiteX7" fmla="*/ 0 w 8429770"/>
              <a:gd name="connsiteY7" fmla="*/ 390004 h 3233329"/>
              <a:gd name="connsiteX8" fmla="*/ 1493590 w 8429770"/>
              <a:gd name="connsiteY8" fmla="*/ 115614 h 3233329"/>
              <a:gd name="connsiteX0" fmla="*/ 1493590 w 8429770"/>
              <a:gd name="connsiteY0" fmla="*/ 140936 h 3258651"/>
              <a:gd name="connsiteX1" fmla="*/ 6168925 w 8429770"/>
              <a:gd name="connsiteY1" fmla="*/ 25322 h 3258651"/>
              <a:gd name="connsiteX2" fmla="*/ 8429770 w 8429770"/>
              <a:gd name="connsiteY2" fmla="*/ 415326 h 3258651"/>
              <a:gd name="connsiteX3" fmla="*/ 8429770 w 8429770"/>
              <a:gd name="connsiteY3" fmla="*/ 3258651 h 3258651"/>
              <a:gd name="connsiteX4" fmla="*/ 8429770 w 8429770"/>
              <a:gd name="connsiteY4" fmla="*/ 3258651 h 3258651"/>
              <a:gd name="connsiteX5" fmla="*/ 0 w 8429770"/>
              <a:gd name="connsiteY5" fmla="*/ 3258651 h 3258651"/>
              <a:gd name="connsiteX6" fmla="*/ 0 w 8429770"/>
              <a:gd name="connsiteY6" fmla="*/ 3258651 h 3258651"/>
              <a:gd name="connsiteX7" fmla="*/ 0 w 8429770"/>
              <a:gd name="connsiteY7" fmla="*/ 415326 h 3258651"/>
              <a:gd name="connsiteX8" fmla="*/ 1493590 w 8429770"/>
              <a:gd name="connsiteY8" fmla="*/ 140936 h 3258651"/>
              <a:gd name="connsiteX0" fmla="*/ 1966556 w 8429770"/>
              <a:gd name="connsiteY0" fmla="*/ 55842 h 3278661"/>
              <a:gd name="connsiteX1" fmla="*/ 6168925 w 8429770"/>
              <a:gd name="connsiteY1" fmla="*/ 45332 h 3278661"/>
              <a:gd name="connsiteX2" fmla="*/ 8429770 w 8429770"/>
              <a:gd name="connsiteY2" fmla="*/ 435336 h 3278661"/>
              <a:gd name="connsiteX3" fmla="*/ 8429770 w 8429770"/>
              <a:gd name="connsiteY3" fmla="*/ 3278661 h 3278661"/>
              <a:gd name="connsiteX4" fmla="*/ 8429770 w 8429770"/>
              <a:gd name="connsiteY4" fmla="*/ 3278661 h 3278661"/>
              <a:gd name="connsiteX5" fmla="*/ 0 w 8429770"/>
              <a:gd name="connsiteY5" fmla="*/ 3278661 h 3278661"/>
              <a:gd name="connsiteX6" fmla="*/ 0 w 8429770"/>
              <a:gd name="connsiteY6" fmla="*/ 3278661 h 3278661"/>
              <a:gd name="connsiteX7" fmla="*/ 0 w 8429770"/>
              <a:gd name="connsiteY7" fmla="*/ 435336 h 3278661"/>
              <a:gd name="connsiteX8" fmla="*/ 1966556 w 8429770"/>
              <a:gd name="connsiteY8" fmla="*/ 55842 h 327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9770" h="3278661">
                <a:moveTo>
                  <a:pt x="1966556" y="55842"/>
                </a:moveTo>
                <a:cubicBezTo>
                  <a:pt x="3525001" y="17304"/>
                  <a:pt x="4021901" y="-42254"/>
                  <a:pt x="6168925" y="45332"/>
                </a:cubicBezTo>
                <a:lnTo>
                  <a:pt x="8429770" y="435336"/>
                </a:lnTo>
                <a:lnTo>
                  <a:pt x="8429770" y="3278661"/>
                </a:lnTo>
                <a:lnTo>
                  <a:pt x="8429770" y="3278661"/>
                </a:lnTo>
                <a:lnTo>
                  <a:pt x="0" y="3278661"/>
                </a:lnTo>
                <a:lnTo>
                  <a:pt x="0" y="3278661"/>
                </a:lnTo>
                <a:lnTo>
                  <a:pt x="0" y="435336"/>
                </a:lnTo>
                <a:lnTo>
                  <a:pt x="1966556" y="558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5860729" y="-3368592"/>
            <a:ext cx="732793" cy="11236766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FDAA309-D69C-E543-8FBD-435264FBFB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8743" y="2616188"/>
          <a:ext cx="10972227" cy="289055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657409">
                  <a:extLst>
                    <a:ext uri="{9D8B030D-6E8A-4147-A177-3AD203B41FA5}">
                      <a16:colId xmlns:a16="http://schemas.microsoft.com/office/drawing/2014/main" val="355449379"/>
                    </a:ext>
                  </a:extLst>
                </a:gridCol>
                <a:gridCol w="3657409">
                  <a:extLst>
                    <a:ext uri="{9D8B030D-6E8A-4147-A177-3AD203B41FA5}">
                      <a16:colId xmlns:a16="http://schemas.microsoft.com/office/drawing/2014/main" val="923541588"/>
                    </a:ext>
                  </a:extLst>
                </a:gridCol>
                <a:gridCol w="3657409">
                  <a:extLst>
                    <a:ext uri="{9D8B030D-6E8A-4147-A177-3AD203B41FA5}">
                      <a16:colId xmlns:a16="http://schemas.microsoft.com/office/drawing/2014/main" val="3972798052"/>
                    </a:ext>
                  </a:extLst>
                </a:gridCol>
              </a:tblGrid>
              <a:tr h="144527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2016 Jan-Dec</a:t>
                      </a:r>
                    </a:p>
                  </a:txBody>
                  <a:tcPr marL="121888" marR="121888" marT="60944" marB="6094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2017 Jan-Dec</a:t>
                      </a:r>
                    </a:p>
                  </a:txBody>
                  <a:tcPr marL="121888" marR="121888" marT="60944" marB="6094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2018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Jan-June</a:t>
                      </a:r>
                    </a:p>
                  </a:txBody>
                  <a:tcPr marL="121888" marR="121888" marT="60944" marB="6094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069937"/>
                  </a:ext>
                </a:extLst>
              </a:tr>
              <a:tr h="1445277">
                <a:tc>
                  <a:txBody>
                    <a:bodyPr/>
                    <a:lstStyle/>
                    <a:p>
                      <a:pPr marL="0" algn="ctr" defTabSz="914243" rtl="0" eaLnBrk="1" latinLnBrk="0" hangingPunct="1"/>
                      <a:r>
                        <a:rPr lang="en-US" sz="37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USD $21,811,186</a:t>
                      </a:r>
                      <a:endParaRPr lang="en-US" sz="37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8" marR="121888" marT="60944" marB="609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243" rtl="0" eaLnBrk="1" latinLnBrk="0" hangingPunct="1"/>
                      <a:r>
                        <a:rPr lang="en-US" sz="37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USD $22,394,404</a:t>
                      </a:r>
                      <a:endParaRPr lang="en-US" sz="37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8" marR="121888" marT="60944" marB="609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USD $20,874,522</a:t>
                      </a:r>
                      <a:endParaRPr lang="en-US" sz="37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21888" marR="121888" marT="60944" marB="609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647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7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71">
            <a:extLst>
              <a:ext uri="{FF2B5EF4-FFF2-40B4-BE49-F238E27FC236}">
                <a16:creationId xmlns:a16="http://schemas.microsoft.com/office/drawing/2014/main" id="{2A6A9FA5-E98B-1445-AD15-B3A3EF88F0DA}"/>
              </a:ext>
            </a:extLst>
          </p:cNvPr>
          <p:cNvSpPr/>
          <p:nvPr/>
        </p:nvSpPr>
        <p:spPr>
          <a:xfrm rot="16200000">
            <a:off x="3733760" y="-1137395"/>
            <a:ext cx="6856213" cy="9395557"/>
          </a:xfrm>
          <a:prstGeom prst="rect">
            <a:avLst/>
          </a:prstGeom>
          <a:solidFill>
            <a:schemeClr val="bg1"/>
          </a:solidFill>
          <a:ln w="25400">
            <a:noFill/>
            <a:miter lim="400000"/>
          </a:ln>
        </p:spPr>
        <p:txBody>
          <a:bodyPr lIns="0" tIns="0" rIns="0" bIns="0" anchor="ctr"/>
          <a:lstStyle/>
          <a:p>
            <a:pPr defTabSz="389312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666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773552" y="2236790"/>
            <a:ext cx="0" cy="40246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Image result for with sleeve starbucks c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-344" r="63824" b="19536"/>
          <a:stretch/>
        </p:blipFill>
        <p:spPr bwMode="auto">
          <a:xfrm>
            <a:off x="8770673" y="2236789"/>
            <a:ext cx="1870646" cy="39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72828" y="4286289"/>
            <a:ext cx="1310183" cy="1032664"/>
          </a:xfrm>
          <a:prstGeom prst="rect">
            <a:avLst/>
          </a:prstGeom>
          <a:gradFill flip="none" rotWithShape="1">
            <a:gsLst>
              <a:gs pos="1000">
                <a:srgbClr val="9B7867"/>
              </a:gs>
              <a:gs pos="48000">
                <a:srgbClr val="B68A6C"/>
              </a:gs>
              <a:gs pos="100000">
                <a:srgbClr val="D5BBA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8" r="14328" b="15600"/>
          <a:stretch/>
        </p:blipFill>
        <p:spPr bwMode="auto">
          <a:xfrm>
            <a:off x="3279342" y="3360031"/>
            <a:ext cx="3999296" cy="23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PowerPoint\CONVENTION 2018\TrimCafe-logo-tan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580" y="3650538"/>
            <a:ext cx="1487174" cy="11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1208" y="1616141"/>
            <a:ext cx="3052439" cy="1487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33"/>
            <a:r>
              <a:rPr lang="en-US" sz="3199" dirty="0">
                <a:solidFill>
                  <a:prstClr val="black"/>
                </a:solidFill>
                <a:latin typeface="Calibri"/>
              </a:rPr>
              <a:t>Trim Café </a:t>
            </a:r>
          </a:p>
          <a:p>
            <a:pPr defTabSz="609433"/>
            <a:r>
              <a:rPr lang="en-US" sz="3199" dirty="0">
                <a:solidFill>
                  <a:prstClr val="black"/>
                </a:solidFill>
                <a:latin typeface="Calibri"/>
              </a:rPr>
              <a:t>1 pack = HK$16.2</a:t>
            </a:r>
          </a:p>
          <a:p>
            <a:pPr algn="ctr" defTabSz="609433"/>
            <a:r>
              <a:rPr lang="en-US" sz="2666" dirty="0">
                <a:solidFill>
                  <a:prstClr val="black"/>
                </a:solidFill>
                <a:latin typeface="Calibri"/>
              </a:rPr>
              <a:t>Has </a:t>
            </a:r>
            <a:r>
              <a:rPr lang="en-US" sz="2666" dirty="0" err="1">
                <a:solidFill>
                  <a:srgbClr val="FF0000"/>
                </a:solidFill>
                <a:latin typeface="Calibri"/>
              </a:rPr>
              <a:t>WellTrim</a:t>
            </a:r>
            <a:r>
              <a:rPr lang="en-US" sz="2666" dirty="0">
                <a:solidFill>
                  <a:srgbClr val="FF0000"/>
                </a:solidFill>
                <a:latin typeface="Calibri"/>
              </a:rPr>
              <a:t>® </a:t>
            </a:r>
            <a:r>
              <a:rPr lang="en-US" sz="2666" dirty="0" err="1">
                <a:solidFill>
                  <a:srgbClr val="FF0000"/>
                </a:solidFill>
                <a:latin typeface="Calibri"/>
              </a:rPr>
              <a:t>iG</a:t>
            </a:r>
            <a:endParaRPr lang="en-US" sz="2666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86321" y="1588685"/>
            <a:ext cx="3239348" cy="107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33"/>
            <a:r>
              <a:rPr lang="en-US" sz="3199" dirty="0">
                <a:solidFill>
                  <a:prstClr val="black"/>
                </a:solidFill>
                <a:latin typeface="Calibri"/>
              </a:rPr>
              <a:t>Retail Brew Coffee</a:t>
            </a:r>
          </a:p>
          <a:p>
            <a:pPr algn="ctr" defTabSz="609433"/>
            <a:r>
              <a:rPr lang="en-US" sz="3199" dirty="0">
                <a:solidFill>
                  <a:prstClr val="black"/>
                </a:solidFill>
                <a:latin typeface="Calibri"/>
              </a:rPr>
              <a:t>1 cup = HK$26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67662" y="368972"/>
            <a:ext cx="10886027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33"/>
            <a:r>
              <a:rPr lang="en-US" sz="4266" b="1" dirty="0">
                <a:solidFill>
                  <a:prstClr val="black"/>
                </a:solidFill>
                <a:latin typeface="Calibri"/>
              </a:rPr>
              <a:t>The average price per cup of Coffee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0658" y="893"/>
            <a:ext cx="2838182" cy="6856214"/>
            <a:chOff x="0" y="0"/>
            <a:chExt cx="2129191" cy="51435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419461" cy="373711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730" y="0"/>
              <a:ext cx="1419461" cy="373711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7" y="1406387"/>
              <a:ext cx="1419461" cy="373711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253" y="1406387"/>
              <a:ext cx="1419461" cy="3737113"/>
            </a:xfrm>
            <a:prstGeom prst="rect">
              <a:avLst/>
            </a:prstGeom>
          </p:spPr>
        </p:pic>
      </p:grpSp>
      <p:pic>
        <p:nvPicPr>
          <p:cNvPr id="38" name="Picture 2" descr="H:\PowerPoint\CONVENTION 2018\TrimCafe-logo-tan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13" y="-347160"/>
            <a:ext cx="2603302" cy="19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526690">
            <a:off x="4157939" y="3822919"/>
            <a:ext cx="472621" cy="220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vonnel\Downloads\iStock-6878107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319873"/>
            <a:ext cx="12188825" cy="621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82" y="10341"/>
            <a:ext cx="10876366" cy="682574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136" y="893"/>
            <a:ext cx="4995572" cy="68562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8296" y="265976"/>
            <a:ext cx="6769995" cy="1142702"/>
          </a:xfrm>
        </p:spPr>
        <p:txBody>
          <a:bodyPr>
            <a:normAutofit fontScale="90000"/>
          </a:bodyPr>
          <a:lstStyle/>
          <a:p>
            <a:r>
              <a:rPr lang="en-US" sz="5332" dirty="0">
                <a:latin typeface="Calibri" panose="020F0502020204030204" pitchFamily="34" charset="0"/>
              </a:rPr>
              <a:t>TLS® FLEX(ible)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8295" y="1600678"/>
            <a:ext cx="6552677" cy="4524784"/>
          </a:xfrm>
        </p:spPr>
        <p:txBody>
          <a:bodyPr>
            <a:normAutofit/>
          </a:bodyPr>
          <a:lstStyle/>
          <a:p>
            <a:r>
              <a:rPr lang="en-US" sz="3199" dirty="0"/>
              <a:t>A new program that can be followed in conjunction with any other TLS program except Detox or 21-day Challenge</a:t>
            </a:r>
          </a:p>
          <a:p>
            <a:r>
              <a:rPr lang="en-US" sz="3199" dirty="0"/>
              <a:t>For those who can stay on track and be able to incorporate 1-2 foods, not consistent with their TLS program weekly</a:t>
            </a:r>
          </a:p>
        </p:txBody>
      </p:sp>
    </p:spTree>
    <p:extLst>
      <p:ext uri="{BB962C8B-B14F-4D97-AF65-F5344CB8AC3E}">
        <p14:creationId xmlns:p14="http://schemas.microsoft.com/office/powerpoint/2010/main" val="30712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777" y="895"/>
            <a:ext cx="11863030" cy="671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9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8" y="2207832"/>
            <a:ext cx="12188825" cy="2733252"/>
          </a:xfrm>
          <a:prstGeom prst="rect">
            <a:avLst/>
          </a:prstGeom>
          <a:solidFill>
            <a:srgbClr val="0099CC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220" y="1557732"/>
            <a:ext cx="3957193" cy="53135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8" y="304453"/>
            <a:ext cx="4374620" cy="895693"/>
          </a:xfrm>
          <a:prstGeom prst="rect">
            <a:avLst/>
          </a:prstGeom>
          <a:solidFill>
            <a:srgbClr val="0099CC">
              <a:alpha val="7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11030" y="369942"/>
            <a:ext cx="3601243" cy="11427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71"/>
            <a:r>
              <a:rPr lang="en-US" sz="4399" b="1" dirty="0">
                <a:solidFill>
                  <a:prstClr val="white"/>
                </a:solidFill>
                <a:latin typeface="Calibri"/>
              </a:rPr>
              <a:t>FLEX TOOLS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99" y="1578137"/>
            <a:ext cx="4044661" cy="5302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08" y="1568686"/>
            <a:ext cx="3601571" cy="51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7-09 at 6.0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389" y="893"/>
            <a:ext cx="5955269" cy="3478894"/>
          </a:xfrm>
          <a:prstGeom prst="rect">
            <a:avLst/>
          </a:prstGeom>
        </p:spPr>
      </p:pic>
      <p:pic>
        <p:nvPicPr>
          <p:cNvPr id="3" name="Picture 2" descr="Screen Shot 2018-07-23 at 2.27.4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151" y="3479788"/>
            <a:ext cx="6986263" cy="3377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A6289B-74EB-264D-9EA9-8CEC19562F91}"/>
              </a:ext>
            </a:extLst>
          </p:cNvPr>
          <p:cNvSpPr/>
          <p:nvPr/>
        </p:nvSpPr>
        <p:spPr>
          <a:xfrm>
            <a:off x="6051039" y="960843"/>
            <a:ext cx="5940216" cy="1528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33"/>
            <a:r>
              <a:rPr lang="en-US" sz="5332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Video found on:</a:t>
            </a:r>
          </a:p>
          <a:p>
            <a:pPr algn="ctr" defTabSz="609433"/>
            <a:r>
              <a:rPr lang="en-US" sz="3999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HK.TLSSLIM.COM</a:t>
            </a:r>
            <a:r>
              <a:rPr lang="en-US" sz="3999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&gt; resources</a:t>
            </a:r>
          </a:p>
        </p:txBody>
      </p:sp>
    </p:spTree>
    <p:extLst>
      <p:ext uri="{BB962C8B-B14F-4D97-AF65-F5344CB8AC3E}">
        <p14:creationId xmlns:p14="http://schemas.microsoft.com/office/powerpoint/2010/main" val="13842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oon 10">
            <a:extLst>
              <a:ext uri="{FF2B5EF4-FFF2-40B4-BE49-F238E27FC236}">
                <a16:creationId xmlns:a16="http://schemas.microsoft.com/office/drawing/2014/main" id="{890AFD79-23FC-2A4C-8799-E6FFBFE8C0DE}"/>
              </a:ext>
            </a:extLst>
          </p:cNvPr>
          <p:cNvSpPr/>
          <p:nvPr/>
        </p:nvSpPr>
        <p:spPr>
          <a:xfrm rot="5400000" flipV="1">
            <a:off x="6021252" y="239602"/>
            <a:ext cx="147208" cy="10972229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DDC83-651B-2448-8607-146EC8173244}"/>
              </a:ext>
            </a:extLst>
          </p:cNvPr>
          <p:cNvSpPr/>
          <p:nvPr/>
        </p:nvSpPr>
        <p:spPr>
          <a:xfrm>
            <a:off x="1030352" y="1300271"/>
            <a:ext cx="10131299" cy="4359174"/>
          </a:xfrm>
          <a:prstGeom prst="rect">
            <a:avLst/>
          </a:prstGeom>
          <a:noFill/>
        </p:spPr>
        <p:txBody>
          <a:bodyPr wrap="none" lIns="121888" tIns="60944" rIns="121888" bIns="60944">
            <a:spAutoFit/>
          </a:bodyPr>
          <a:lstStyle/>
          <a:p>
            <a:pPr algn="ctr" defTabSz="609433"/>
            <a:r>
              <a:rPr lang="en-US" sz="6532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2018 estimated TLS sales</a:t>
            </a:r>
          </a:p>
          <a:p>
            <a:pPr algn="ctr" defTabSz="609433"/>
            <a:r>
              <a:rPr lang="en-US" sz="7065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more than USD $40,000,000</a:t>
            </a:r>
          </a:p>
          <a:p>
            <a:pPr algn="ctr" defTabSz="609433"/>
            <a:r>
              <a:rPr lang="en-US" sz="4666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translates into more than</a:t>
            </a:r>
          </a:p>
          <a:p>
            <a:pPr algn="ctr" defTabSz="609433"/>
            <a:r>
              <a:rPr lang="en-US" sz="9264" b="1" spc="-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&gt;60,000,000 BV !!!!!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92F6EB-BF2A-3A4B-9133-CBBBF2B0DE73}"/>
              </a:ext>
            </a:extLst>
          </p:cNvPr>
          <p:cNvSpPr/>
          <p:nvPr/>
        </p:nvSpPr>
        <p:spPr>
          <a:xfrm>
            <a:off x="1588" y="893"/>
            <a:ext cx="304721" cy="6856214"/>
          </a:xfrm>
          <a:prstGeom prst="rect">
            <a:avLst/>
          </a:prstGeom>
          <a:solidFill>
            <a:srgbClr val="46A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059EF3B8-AEB5-634A-A560-DAFC3C6481E3}"/>
              </a:ext>
            </a:extLst>
          </p:cNvPr>
          <p:cNvSpPr/>
          <p:nvPr/>
        </p:nvSpPr>
        <p:spPr>
          <a:xfrm rot="5400000">
            <a:off x="54" y="4398181"/>
            <a:ext cx="940155" cy="937088"/>
          </a:xfrm>
          <a:prstGeom prst="triangle">
            <a:avLst/>
          </a:prstGeom>
          <a:solidFill>
            <a:srgbClr val="46A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0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27B3D1-7CD3-4E4E-88D1-4D11F4D62AEA}"/>
              </a:ext>
            </a:extLst>
          </p:cNvPr>
          <p:cNvSpPr txBox="1">
            <a:spLocks/>
          </p:cNvSpPr>
          <p:nvPr/>
        </p:nvSpPr>
        <p:spPr>
          <a:xfrm>
            <a:off x="608741" y="495277"/>
            <a:ext cx="10972226" cy="1388114"/>
          </a:xfrm>
          <a:prstGeom prst="rect">
            <a:avLst/>
          </a:prstGeom>
        </p:spPr>
        <p:txBody>
          <a:bodyPr vert="horz" lIns="121870" tIns="60935" rIns="121870" bIns="60935" rtlCol="0" anchor="ctr">
            <a:noAutofit/>
          </a:bodyPr>
          <a:lstStyle>
            <a:lvl1pPr algn="ctr" defTabSz="91424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 defTabSz="1218686">
              <a:lnSpc>
                <a:spcPts val="3306"/>
              </a:lnSpc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</a:rPr>
              <a:t>Let’s look at our Market America Global Markets and who is leading the way Year to Date in TLS production over 2017 *.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DDC83-651B-2448-8607-146EC8173244}"/>
              </a:ext>
            </a:extLst>
          </p:cNvPr>
          <p:cNvSpPr/>
          <p:nvPr/>
        </p:nvSpPr>
        <p:spPr>
          <a:xfrm>
            <a:off x="3121892" y="5909961"/>
            <a:ext cx="5945922" cy="615393"/>
          </a:xfrm>
          <a:prstGeom prst="rect">
            <a:avLst/>
          </a:prstGeom>
          <a:noFill/>
        </p:spPr>
        <p:txBody>
          <a:bodyPr wrap="none" lIns="121888" tIns="60944" rIns="121888" bIns="60944">
            <a:spAutoFit/>
          </a:bodyPr>
          <a:lstStyle/>
          <a:p>
            <a:pPr algn="ctr" defTabSz="609433"/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</a:rPr>
              <a:t>*</a:t>
            </a:r>
            <a:r>
              <a:rPr lang="en-US" sz="2133" dirty="0">
                <a:solidFill>
                  <a:prstClr val="black"/>
                </a:solidFill>
                <a:latin typeface="Calibri" panose="020F0502020204030204" pitchFamily="34" charset="0"/>
              </a:rPr>
              <a:t>Malaysia Market just opened, Mexico no increase</a:t>
            </a:r>
            <a:endParaRPr lang="en-US" sz="3199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5860729" y="-3368592"/>
            <a:ext cx="732793" cy="11236766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89F195-3930-9C4B-B5A7-1059AF273046}"/>
              </a:ext>
            </a:extLst>
          </p:cNvPr>
          <p:cNvGrpSpPr/>
          <p:nvPr/>
        </p:nvGrpSpPr>
        <p:grpSpPr>
          <a:xfrm>
            <a:off x="4258868" y="2606367"/>
            <a:ext cx="3665456" cy="824517"/>
            <a:chOff x="3193792" y="1954613"/>
            <a:chExt cx="2749808" cy="6185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66C0E2-FD9F-0A44-957D-DFD0500F9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20" t="2344" r="120" b="52668"/>
            <a:stretch/>
          </p:blipFill>
          <p:spPr>
            <a:xfrm>
              <a:off x="3193792" y="1954613"/>
              <a:ext cx="2749808" cy="61854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9C1B5-F7AE-DC43-909C-F30A30827557}"/>
                </a:ext>
              </a:extLst>
            </p:cNvPr>
            <p:cNvSpPr/>
            <p:nvPr/>
          </p:nvSpPr>
          <p:spPr>
            <a:xfrm>
              <a:off x="3696932" y="2079221"/>
              <a:ext cx="1743527" cy="346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433"/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Australia up 12%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935901-63A2-4C4B-9602-B064042BF2B5}"/>
              </a:ext>
            </a:extLst>
          </p:cNvPr>
          <p:cNvGrpSpPr/>
          <p:nvPr/>
        </p:nvGrpSpPr>
        <p:grpSpPr>
          <a:xfrm>
            <a:off x="483094" y="3537952"/>
            <a:ext cx="3661052" cy="824517"/>
            <a:chOff x="3193792" y="1954613"/>
            <a:chExt cx="2746504" cy="6185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5A91D6-565E-A54B-8392-31BEEFAB3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83" t="-320" r="120" b="57665"/>
            <a:stretch/>
          </p:blipFill>
          <p:spPr>
            <a:xfrm>
              <a:off x="3193792" y="1954613"/>
              <a:ext cx="2746504" cy="61854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2EA8C6-23B8-1747-A991-6611215B5342}"/>
                </a:ext>
              </a:extLst>
            </p:cNvPr>
            <p:cNvSpPr/>
            <p:nvPr/>
          </p:nvSpPr>
          <p:spPr>
            <a:xfrm>
              <a:off x="3479291" y="2079221"/>
              <a:ext cx="2178808" cy="346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686"/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United States up 15%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8123FD-52B9-5442-A478-5699A200B7B1}"/>
              </a:ext>
            </a:extLst>
          </p:cNvPr>
          <p:cNvGrpSpPr/>
          <p:nvPr/>
        </p:nvGrpSpPr>
        <p:grpSpPr>
          <a:xfrm>
            <a:off x="4258865" y="3537952"/>
            <a:ext cx="3665456" cy="824517"/>
            <a:chOff x="3190486" y="1954613"/>
            <a:chExt cx="2749808" cy="6185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4B9514-7497-0E48-AE5C-B6F433A08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8769" b="46243"/>
            <a:stretch/>
          </p:blipFill>
          <p:spPr>
            <a:xfrm>
              <a:off x="3190486" y="1954613"/>
              <a:ext cx="2749808" cy="61854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ED13B4-75CC-9E46-86B0-3AA7FF089337}"/>
                </a:ext>
              </a:extLst>
            </p:cNvPr>
            <p:cNvSpPr/>
            <p:nvPr/>
          </p:nvSpPr>
          <p:spPr>
            <a:xfrm>
              <a:off x="3766463" y="2079221"/>
              <a:ext cx="1604463" cy="346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433"/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Canada up 26%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F3CA31-71B4-FD47-A3D6-B5E3F19FFF02}"/>
              </a:ext>
            </a:extLst>
          </p:cNvPr>
          <p:cNvGrpSpPr/>
          <p:nvPr/>
        </p:nvGrpSpPr>
        <p:grpSpPr>
          <a:xfrm>
            <a:off x="4258866" y="4459714"/>
            <a:ext cx="3665456" cy="824516"/>
            <a:chOff x="3193793" y="1954614"/>
            <a:chExt cx="2749808" cy="61854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0E51F51-12BC-ED45-8F2C-62114484E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7935" b="38265"/>
            <a:stretch/>
          </p:blipFill>
          <p:spPr>
            <a:xfrm>
              <a:off x="3193793" y="1954614"/>
              <a:ext cx="2749808" cy="61854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C89A96-1A38-0748-AF37-CA6E18185E7C}"/>
                </a:ext>
              </a:extLst>
            </p:cNvPr>
            <p:cNvSpPr/>
            <p:nvPr/>
          </p:nvSpPr>
          <p:spPr>
            <a:xfrm>
              <a:off x="3588148" y="2079221"/>
              <a:ext cx="1961095" cy="346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686"/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Singapore up 140%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D922CB-A57D-494A-8CB8-31A746723769}"/>
              </a:ext>
            </a:extLst>
          </p:cNvPr>
          <p:cNvGrpSpPr/>
          <p:nvPr/>
        </p:nvGrpSpPr>
        <p:grpSpPr>
          <a:xfrm>
            <a:off x="8039041" y="3537952"/>
            <a:ext cx="3656646" cy="824517"/>
            <a:chOff x="3187180" y="1954613"/>
            <a:chExt cx="2743199" cy="6185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6C3C7DA-BF1A-C14E-8A50-6C6DCC729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60" t="18530" b="36535"/>
            <a:stretch/>
          </p:blipFill>
          <p:spPr>
            <a:xfrm>
              <a:off x="3187180" y="1954613"/>
              <a:ext cx="2743199" cy="61854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69B41F-1CD6-4E40-8B05-CC3D9853E6E0}"/>
                </a:ext>
              </a:extLst>
            </p:cNvPr>
            <p:cNvSpPr/>
            <p:nvPr/>
          </p:nvSpPr>
          <p:spPr>
            <a:xfrm>
              <a:off x="3348284" y="2079221"/>
              <a:ext cx="2440823" cy="346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433"/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United Kingdom up 48%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1501DA-F397-134B-A3E8-9BF5828FFCCA}"/>
              </a:ext>
            </a:extLst>
          </p:cNvPr>
          <p:cNvGrpSpPr/>
          <p:nvPr/>
        </p:nvGrpSpPr>
        <p:grpSpPr>
          <a:xfrm>
            <a:off x="343559" y="4408373"/>
            <a:ext cx="4054844" cy="1140002"/>
            <a:chOff x="3193794" y="1953435"/>
            <a:chExt cx="2746504" cy="6185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4BDC7F-CF95-C249-BDA9-A68AD6364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94" y="1953435"/>
              <a:ext cx="2746504" cy="618548"/>
            </a:xfrm>
            <a:prstGeom prst="rect">
              <a:avLst/>
            </a:prstGeom>
            <a:ln w="57150">
              <a:solidFill>
                <a:schemeClr val="accent2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2D0DF5-DBF3-B24A-8568-5874634E1164}"/>
                </a:ext>
              </a:extLst>
            </p:cNvPr>
            <p:cNvSpPr/>
            <p:nvPr/>
          </p:nvSpPr>
          <p:spPr>
            <a:xfrm>
              <a:off x="3342701" y="2102028"/>
              <a:ext cx="2420282" cy="317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686"/>
              <a:r>
                <a:rPr lang="en-US" sz="3199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Hong Kong up 117%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BB0E28-DAEA-794A-B0D9-98A848DEAA5F}"/>
              </a:ext>
            </a:extLst>
          </p:cNvPr>
          <p:cNvGrpSpPr/>
          <p:nvPr/>
        </p:nvGrpSpPr>
        <p:grpSpPr>
          <a:xfrm>
            <a:off x="8039041" y="4459716"/>
            <a:ext cx="3656646" cy="824515"/>
            <a:chOff x="3200400" y="1947245"/>
            <a:chExt cx="2743199" cy="6185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27369B6-4A66-C940-9FEC-B3E36FB44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0400" y="1947245"/>
              <a:ext cx="2743199" cy="61854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D122FE-CABF-BC47-95AE-FF8A339023D5}"/>
                </a:ext>
              </a:extLst>
            </p:cNvPr>
            <p:cNvSpPr/>
            <p:nvPr/>
          </p:nvSpPr>
          <p:spPr>
            <a:xfrm>
              <a:off x="3727141" y="2079221"/>
              <a:ext cx="1683111" cy="346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433"/>
              <a:r>
                <a:rPr lang="en-US" sz="23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Taiwan up 180%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30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24" y="5949930"/>
            <a:ext cx="1525509" cy="4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8" y="333318"/>
            <a:ext cx="4210685" cy="895693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5" y="1397255"/>
            <a:ext cx="4598567" cy="4523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Website: HK.TLSSLIM.COM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Products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Flyers </a:t>
            </a: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Menu Plans 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Recipes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Educational Video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Testimonials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Weight Loss Profile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224" y="501560"/>
            <a:ext cx="3681686" cy="779534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433">
              <a:defRPr/>
            </a:pPr>
            <a:r>
              <a:rPr 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Gill Sans SemiBold"/>
              </a:rPr>
              <a:t>TOOLS TO USE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89973" y="328587"/>
            <a:ext cx="7132591" cy="18678121"/>
            <a:chOff x="3517204" y="245834"/>
            <a:chExt cx="5350837" cy="14012240"/>
          </a:xfrm>
        </p:grpSpPr>
        <p:grpSp>
          <p:nvGrpSpPr>
            <p:cNvPr id="12" name="Group 11"/>
            <p:cNvGrpSpPr/>
            <p:nvPr/>
          </p:nvGrpSpPr>
          <p:grpSpPr>
            <a:xfrm>
              <a:off x="3517204" y="245834"/>
              <a:ext cx="5350837" cy="14012240"/>
              <a:chOff x="3508593" y="245834"/>
              <a:chExt cx="5350837" cy="1401224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508593" y="245834"/>
                <a:ext cx="5336324" cy="8058898"/>
                <a:chOff x="3508593" y="245834"/>
                <a:chExt cx="5336324" cy="8058898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3537298" y="245834"/>
                  <a:ext cx="5307619" cy="5490738"/>
                  <a:chOff x="3537298" y="245834"/>
                  <a:chExt cx="5307619" cy="5490738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3537298" y="245834"/>
                    <a:ext cx="5307619" cy="5490738"/>
                    <a:chOff x="3537298" y="245834"/>
                    <a:chExt cx="5307619" cy="5490738"/>
                  </a:xfrm>
                </p:grpSpPr>
                <p:pic>
                  <p:nvPicPr>
                    <p:cNvPr id="7" name="Picture 6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537298" y="245834"/>
                      <a:ext cx="5307619" cy="233198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537298" y="2559930"/>
                      <a:ext cx="5307619" cy="3176642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" name="Rectangle 1"/>
                  <p:cNvSpPr/>
                  <p:nvPr/>
                </p:nvSpPr>
                <p:spPr>
                  <a:xfrm>
                    <a:off x="3726530" y="931375"/>
                    <a:ext cx="1347888" cy="126216"/>
                  </a:xfrm>
                  <a:prstGeom prst="rect">
                    <a:avLst/>
                  </a:prstGeom>
                  <a:solidFill>
                    <a:srgbClr val="E6E6E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433">
                      <a:defRPr/>
                    </a:pPr>
                    <a:endParaRPr lang="en-US" sz="2399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08593" y="5598797"/>
                  <a:ext cx="5336324" cy="2705935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1631" y="10414559"/>
                <a:ext cx="5347799" cy="3843515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1394" y="8212407"/>
              <a:ext cx="5307619" cy="2322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47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remove" nodeType="click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3.45679E-6 L -0.00104 -1.6441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8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11381" y="1397255"/>
            <a:ext cx="4598567" cy="4523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Website: HK.TLSSLIM.COM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Products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Flyers </a:t>
            </a: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Menu Plans 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Recipes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Educational Video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Testimonials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Weight Loss Profile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24" y="5949930"/>
            <a:ext cx="1525509" cy="4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8" y="333318"/>
            <a:ext cx="4210685" cy="895693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381" y="501560"/>
            <a:ext cx="3833412" cy="779534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433">
              <a:defRPr/>
            </a:pPr>
            <a:r>
              <a:rPr 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Gill Sans SemiBold"/>
              </a:rPr>
              <a:t>TOOLS TO USE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716757" y="328588"/>
            <a:ext cx="7074982" cy="7319077"/>
            <a:chOff x="3537298" y="245834"/>
            <a:chExt cx="5307619" cy="5490738"/>
          </a:xfrm>
        </p:grpSpPr>
        <p:grpSp>
          <p:nvGrpSpPr>
            <p:cNvPr id="25" name="Group 24"/>
            <p:cNvGrpSpPr/>
            <p:nvPr/>
          </p:nvGrpSpPr>
          <p:grpSpPr>
            <a:xfrm>
              <a:off x="3537298" y="245834"/>
              <a:ext cx="5307619" cy="5490738"/>
              <a:chOff x="3537298" y="245834"/>
              <a:chExt cx="5307619" cy="549073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7298" y="245834"/>
                <a:ext cx="5307619" cy="233198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7298" y="2559930"/>
                <a:ext cx="5307619" cy="3176642"/>
              </a:xfrm>
              <a:prstGeom prst="rect">
                <a:avLst/>
              </a:prstGeom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3726530" y="931375"/>
              <a:ext cx="1347888" cy="12621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4945" t="23399" r="43378" b="44836"/>
          <a:stretch/>
        </p:blipFill>
        <p:spPr>
          <a:xfrm>
            <a:off x="7689925" y="1242405"/>
            <a:ext cx="1957995" cy="33291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89925" y="951889"/>
            <a:ext cx="803659" cy="290514"/>
          </a:xfrm>
          <a:prstGeom prst="rect">
            <a:avLst/>
          </a:prstGeom>
          <a:noFill/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6" y="1229010"/>
            <a:ext cx="7401261" cy="6778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b="34245"/>
          <a:stretch/>
        </p:blipFill>
        <p:spPr>
          <a:xfrm>
            <a:off x="22618" y="1229009"/>
            <a:ext cx="7688336" cy="64781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r="15769"/>
          <a:stretch/>
        </p:blipFill>
        <p:spPr>
          <a:xfrm>
            <a:off x="22618" y="1227992"/>
            <a:ext cx="7688336" cy="7131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61169">
            <a:off x="4849563" y="1449332"/>
            <a:ext cx="2994772" cy="4262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08800">
            <a:off x="4823013" y="1493563"/>
            <a:ext cx="3250531" cy="421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728236" y="328588"/>
            <a:ext cx="7074982" cy="7319077"/>
            <a:chOff x="3537298" y="245834"/>
            <a:chExt cx="5307619" cy="54907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7298" y="245834"/>
              <a:ext cx="5307619" cy="23319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7298" y="2559930"/>
              <a:ext cx="5307619" cy="3176642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5002985" y="1257847"/>
            <a:ext cx="1895809" cy="18526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8" y="333318"/>
            <a:ext cx="4210685" cy="895693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224" y="501560"/>
            <a:ext cx="3681686" cy="779534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433">
              <a:defRPr/>
            </a:pPr>
            <a:r>
              <a:rPr 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Gill Sans SemiBold"/>
              </a:rPr>
              <a:t>TOOLS TO USE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3437" t="24430" r="65298" b="52060"/>
          <a:stretch/>
        </p:blipFill>
        <p:spPr>
          <a:xfrm>
            <a:off x="5039146" y="1221640"/>
            <a:ext cx="1322529" cy="17250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53622" y="2518726"/>
            <a:ext cx="1281265" cy="187520"/>
          </a:xfrm>
          <a:prstGeom prst="rect">
            <a:avLst/>
          </a:prstGeom>
          <a:noFill/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891" y="5417591"/>
            <a:ext cx="1256005" cy="126290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04524" y="1229010"/>
            <a:ext cx="7218992" cy="6648223"/>
            <a:chOff x="3458825" y="938330"/>
            <a:chExt cx="5415654" cy="498746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5909" y="938330"/>
              <a:ext cx="5307619" cy="34607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8825" y="4361204"/>
              <a:ext cx="5415654" cy="1564592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485806" y="6018128"/>
            <a:ext cx="2514554" cy="662370"/>
          </a:xfrm>
          <a:prstGeom prst="rect">
            <a:avLst/>
          </a:prstGeom>
          <a:noFill/>
          <a:ln w="19050">
            <a:solidFill>
              <a:srgbClr val="239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735" y="6181672"/>
            <a:ext cx="259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lnSpc>
                <a:spcPts val="2399"/>
              </a:lnSpc>
              <a:defRPr/>
            </a:pPr>
            <a:r>
              <a:rPr lang="en-US" sz="1866" b="1" dirty="0">
                <a:solidFill>
                  <a:srgbClr val="239DDF"/>
                </a:solidFill>
                <a:latin typeface="Calibri"/>
              </a:rPr>
              <a:t>TLS Weight Loss Profile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72200" y="5439069"/>
            <a:ext cx="2540858" cy="723711"/>
            <a:chOff x="-12068" y="3827443"/>
            <a:chExt cx="1906140" cy="5429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7385" y="3827443"/>
              <a:ext cx="1581150" cy="5429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r="89014"/>
            <a:stretch/>
          </p:blipFill>
          <p:spPr>
            <a:xfrm>
              <a:off x="1720370" y="3827443"/>
              <a:ext cx="173702" cy="5429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9014"/>
            <a:stretch/>
          </p:blipFill>
          <p:spPr>
            <a:xfrm>
              <a:off x="-12068" y="3827443"/>
              <a:ext cx="173702" cy="54292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6574154" y="5478413"/>
            <a:ext cx="2200975" cy="392540"/>
          </a:xfrm>
          <a:prstGeom prst="rect">
            <a:avLst/>
          </a:prstGeom>
          <a:noFill/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20611" r="23856" b="-5313"/>
          <a:stretch/>
        </p:blipFill>
        <p:spPr bwMode="auto">
          <a:xfrm>
            <a:off x="4712978" y="1233357"/>
            <a:ext cx="7110538" cy="598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72063" y="1397255"/>
            <a:ext cx="4598567" cy="4523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Website: HK.TLSSLIM.COM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Products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Flyers </a:t>
            </a: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Menu Plans 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Recipes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Educational Video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Testimonials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Weight Loss Profile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1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8" y="333318"/>
            <a:ext cx="4210685" cy="895693"/>
          </a:xfrm>
          <a:prstGeom prst="rect">
            <a:avLst/>
          </a:prstGeom>
          <a:solidFill>
            <a:srgbClr val="0099CC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224" y="501560"/>
            <a:ext cx="3681686" cy="779534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433">
              <a:defRPr/>
            </a:pPr>
            <a:r>
              <a:rPr 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Gill Sans SemiBold"/>
              </a:rPr>
              <a:t>TOOLS TO USE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91" y="5417591"/>
            <a:ext cx="1256005" cy="126290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85806" y="6018128"/>
            <a:ext cx="2514554" cy="662370"/>
          </a:xfrm>
          <a:prstGeom prst="rect">
            <a:avLst/>
          </a:prstGeom>
          <a:noFill/>
          <a:ln w="19050">
            <a:solidFill>
              <a:srgbClr val="239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735" y="6181672"/>
            <a:ext cx="259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33">
              <a:lnSpc>
                <a:spcPts val="2399"/>
              </a:lnSpc>
              <a:defRPr/>
            </a:pPr>
            <a:r>
              <a:rPr lang="en-US" sz="1866" b="1" dirty="0">
                <a:solidFill>
                  <a:srgbClr val="239DDF"/>
                </a:solidFill>
                <a:latin typeface="Calibri"/>
              </a:rPr>
              <a:t>TLS Weight Loss Profile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72200" y="5439069"/>
            <a:ext cx="2540858" cy="723711"/>
            <a:chOff x="-12068" y="3827443"/>
            <a:chExt cx="1906140" cy="5429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385" y="3827443"/>
              <a:ext cx="1581150" cy="5429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r="89014"/>
            <a:stretch/>
          </p:blipFill>
          <p:spPr>
            <a:xfrm>
              <a:off x="1720370" y="3827443"/>
              <a:ext cx="173702" cy="5429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r="89014"/>
            <a:stretch/>
          </p:blipFill>
          <p:spPr>
            <a:xfrm>
              <a:off x="-12068" y="3827443"/>
              <a:ext cx="173702" cy="542925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5168059" y="-278754"/>
            <a:ext cx="1831941" cy="17105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2063" y="1397255"/>
            <a:ext cx="4598567" cy="4523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33"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Website: HK.TLSSLIM.COM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TLS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Products</a:t>
            </a:r>
            <a:r>
              <a:rPr lang="zh-TW" altLang="en-US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</a:t>
            </a:r>
            <a:r>
              <a:rPr lang="en-US" altLang="zh-TW" sz="3199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Flyers </a:t>
            </a: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Menu Plans 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Recipes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Educational Video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Testimonials </a:t>
            </a:r>
          </a:p>
          <a:p>
            <a:pPr marL="457086" indent="-457086" defTabSz="609433">
              <a:buFont typeface="Arial" panose="020B0604020202020204" pitchFamily="34" charset="0"/>
              <a:buChar char="•"/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Weight Loss Profile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25335" y="1240424"/>
            <a:ext cx="7074982" cy="13379551"/>
            <a:chOff x="3543733" y="929889"/>
            <a:chExt cx="5307619" cy="100372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733" y="929889"/>
              <a:ext cx="5307619" cy="32811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108"/>
            <a:stretch/>
          </p:blipFill>
          <p:spPr>
            <a:xfrm>
              <a:off x="3870192" y="4211049"/>
              <a:ext cx="4837687" cy="35377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6619" t="2752"/>
            <a:stretch/>
          </p:blipFill>
          <p:spPr>
            <a:xfrm>
              <a:off x="3865814" y="7587992"/>
              <a:ext cx="4842065" cy="337917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728236" y="894"/>
            <a:ext cx="7074982" cy="1239197"/>
            <a:chOff x="3545909" y="0"/>
            <a:chExt cx="5307619" cy="9296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b="70677"/>
            <a:stretch/>
          </p:blipFill>
          <p:spPr>
            <a:xfrm>
              <a:off x="3545909" y="245834"/>
              <a:ext cx="5307619" cy="68380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50347" y="0"/>
              <a:ext cx="5303181" cy="245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1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00278 -1.092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54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24" y="5949930"/>
            <a:ext cx="1525509" cy="4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8" y="333318"/>
            <a:ext cx="4210685" cy="895693"/>
          </a:xfrm>
          <a:prstGeom prst="rect">
            <a:avLst/>
          </a:prstGeom>
          <a:solidFill>
            <a:srgbClr val="0099CC">
              <a:alpha val="7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33">
              <a:defRPr/>
            </a:pP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1224" y="501560"/>
            <a:ext cx="3681686" cy="779534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609433">
              <a:defRPr/>
            </a:pPr>
            <a:r>
              <a:rPr lang="en-US" sz="4266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Gill Sans SemiBold"/>
              </a:rPr>
              <a:t>TOOLS TO 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237695" y="1531310"/>
            <a:ext cx="3734875" cy="353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33"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HKBlog.tlsSlim.com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defTabSz="609433"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Blog post include:</a:t>
            </a:r>
          </a:p>
          <a:p>
            <a:pPr defTabSz="609433">
              <a:defRPr/>
            </a:pPr>
            <a:endParaRPr lang="en-US" sz="3199" dirty="0">
              <a:solidFill>
                <a:prstClr val="black"/>
              </a:solidFill>
              <a:latin typeface="Calibri"/>
            </a:endParaRPr>
          </a:p>
          <a:p>
            <a:pPr defTabSz="609433">
              <a:defRPr/>
            </a:pPr>
            <a:r>
              <a:rPr lang="en-US" sz="3199" dirty="0">
                <a:solidFill>
                  <a:prstClr val="black"/>
                </a:solidFill>
                <a:latin typeface="Calibri"/>
              </a:rPr>
              <a:t>Health, exercise, weight loss, recipe and eating tips.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716758" y="333316"/>
            <a:ext cx="7021930" cy="15738954"/>
            <a:chOff x="3537299" y="-4892537"/>
            <a:chExt cx="5267819" cy="11807290"/>
          </a:xfrm>
        </p:grpSpPr>
        <p:grpSp>
          <p:nvGrpSpPr>
            <p:cNvPr id="22" name="Group 21"/>
            <p:cNvGrpSpPr/>
            <p:nvPr/>
          </p:nvGrpSpPr>
          <p:grpSpPr>
            <a:xfrm>
              <a:off x="3537299" y="-4892537"/>
              <a:ext cx="5267819" cy="9991146"/>
              <a:chOff x="3537299" y="-2968945"/>
              <a:chExt cx="5267819" cy="999114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537299" y="-2968945"/>
                <a:ext cx="5267819" cy="6689086"/>
                <a:chOff x="3653526" y="249382"/>
                <a:chExt cx="5267819" cy="6689086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53526" y="249382"/>
                  <a:ext cx="5267819" cy="3629282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53526" y="3843490"/>
                  <a:ext cx="5267819" cy="3094978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7299" y="3720141"/>
                <a:ext cx="5267819" cy="3302060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7299" y="5143500"/>
              <a:ext cx="5267819" cy="1771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30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3.7037E-6 L -0.00122 -1.3194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Bala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B884"/>
      </a:accent1>
      <a:accent2>
        <a:srgbClr val="ED8B00"/>
      </a:accent2>
      <a:accent3>
        <a:srgbClr val="A5A5A5"/>
      </a:accent3>
      <a:accent4>
        <a:srgbClr val="A3CD3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556</Words>
  <Application>Microsoft Office PowerPoint</Application>
  <PresentationFormat>Widescreen</PresentationFormat>
  <Paragraphs>131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Gill Sans SemiBold</vt:lpstr>
      <vt:lpstr>Raleway</vt:lpstr>
      <vt:lpstr>微軟正黑體</vt:lpstr>
      <vt:lpstr>新細明體</vt:lpstr>
      <vt:lpstr>Arial</vt:lpstr>
      <vt:lpstr>Calibri</vt:lpstr>
      <vt:lpstr>Calibri Light</vt:lpstr>
      <vt:lpstr>Century Gothic</vt:lpstr>
      <vt:lpstr>2_Office Theme</vt:lpstr>
      <vt:lpstr>5_Office Theme</vt:lpstr>
      <vt:lpstr>6_Office Theme</vt:lpstr>
      <vt:lpstr>PowerPoint Presentation</vt:lpstr>
      <vt:lpstr>“Red Hot and Rolling”    across the Globe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Welltrim® iG </vt:lpstr>
      <vt:lpstr>PowerPoint Presentation</vt:lpstr>
      <vt:lpstr>DIFFERENCES</vt:lpstr>
      <vt:lpstr>PowerPoint Presentation</vt:lpstr>
      <vt:lpstr>PowerPoint Presentation</vt:lpstr>
      <vt:lpstr>PowerPoint Presentation</vt:lpstr>
      <vt:lpstr>TLS® FLEX(ible) Program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2</cp:revision>
  <dcterms:created xsi:type="dcterms:W3CDTF">2018-10-23T01:55:34Z</dcterms:created>
  <dcterms:modified xsi:type="dcterms:W3CDTF">2018-10-23T02:22:53Z</dcterms:modified>
</cp:coreProperties>
</file>